
<file path=[Content_Types].xml><?xml version="1.0" encoding="utf-8"?>
<Types xmlns="http://schemas.openxmlformats.org/package/2006/content-types">
  <Default Extension="xml" ContentType="application/xml"/>
  <Default Extension="wav" ContentType="audio/wav"/>
  <Default Extension="wmf" ContentType="image/x-wmf"/>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 id="2147483686" r:id="rId2"/>
  </p:sldMasterIdLst>
  <p:notesMasterIdLst>
    <p:notesMasterId r:id="rId159"/>
  </p:notesMasterIdLst>
  <p:sldIdLst>
    <p:sldId id="260" r:id="rId3"/>
    <p:sldId id="274" r:id="rId4"/>
    <p:sldId id="275" r:id="rId5"/>
    <p:sldId id="276" r:id="rId6"/>
    <p:sldId id="261" r:id="rId7"/>
    <p:sldId id="277" r:id="rId8"/>
    <p:sldId id="278" r:id="rId9"/>
    <p:sldId id="279" r:id="rId10"/>
    <p:sldId id="280" r:id="rId11"/>
    <p:sldId id="281" r:id="rId12"/>
    <p:sldId id="262" r:id="rId13"/>
    <p:sldId id="282" r:id="rId14"/>
    <p:sldId id="283" r:id="rId15"/>
    <p:sldId id="263" r:id="rId16"/>
    <p:sldId id="264" r:id="rId17"/>
    <p:sldId id="284" r:id="rId18"/>
    <p:sldId id="265" r:id="rId19"/>
    <p:sldId id="266" r:id="rId20"/>
    <p:sldId id="285" r:id="rId21"/>
    <p:sldId id="267" r:id="rId22"/>
    <p:sldId id="269" r:id="rId23"/>
    <p:sldId id="287" r:id="rId24"/>
    <p:sldId id="270" r:id="rId25"/>
    <p:sldId id="288" r:id="rId26"/>
    <p:sldId id="293"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16" r:id="rId49"/>
    <p:sldId id="317" r:id="rId50"/>
    <p:sldId id="318" r:id="rId51"/>
    <p:sldId id="319" r:id="rId52"/>
    <p:sldId id="320" r:id="rId53"/>
    <p:sldId id="321" r:id="rId54"/>
    <p:sldId id="322" r:id="rId55"/>
    <p:sldId id="323" r:id="rId56"/>
    <p:sldId id="324" r:id="rId57"/>
    <p:sldId id="325" r:id="rId58"/>
    <p:sldId id="326" r:id="rId59"/>
    <p:sldId id="327" r:id="rId60"/>
    <p:sldId id="328" r:id="rId61"/>
    <p:sldId id="329" r:id="rId62"/>
    <p:sldId id="330" r:id="rId63"/>
    <p:sldId id="331" r:id="rId64"/>
    <p:sldId id="332" r:id="rId65"/>
    <p:sldId id="333" r:id="rId66"/>
    <p:sldId id="334" r:id="rId67"/>
    <p:sldId id="335" r:id="rId68"/>
    <p:sldId id="336" r:id="rId69"/>
    <p:sldId id="337" r:id="rId70"/>
    <p:sldId id="338" r:id="rId71"/>
    <p:sldId id="339" r:id="rId72"/>
    <p:sldId id="340" r:id="rId73"/>
    <p:sldId id="341" r:id="rId74"/>
    <p:sldId id="342" r:id="rId75"/>
    <p:sldId id="343" r:id="rId76"/>
    <p:sldId id="344" r:id="rId77"/>
    <p:sldId id="345" r:id="rId78"/>
    <p:sldId id="346" r:id="rId79"/>
    <p:sldId id="449" r:id="rId80"/>
    <p:sldId id="450" r:id="rId81"/>
    <p:sldId id="451" r:id="rId82"/>
    <p:sldId id="452" r:id="rId83"/>
    <p:sldId id="453" r:id="rId84"/>
    <p:sldId id="454" r:id="rId85"/>
    <p:sldId id="455" r:id="rId86"/>
    <p:sldId id="456" r:id="rId87"/>
    <p:sldId id="457" r:id="rId88"/>
    <p:sldId id="458" r:id="rId89"/>
    <p:sldId id="349" r:id="rId90"/>
    <p:sldId id="350" r:id="rId91"/>
    <p:sldId id="351" r:id="rId92"/>
    <p:sldId id="352" r:id="rId93"/>
    <p:sldId id="353" r:id="rId94"/>
    <p:sldId id="354" r:id="rId95"/>
    <p:sldId id="355" r:id="rId96"/>
    <p:sldId id="356" r:id="rId97"/>
    <p:sldId id="357" r:id="rId98"/>
    <p:sldId id="358" r:id="rId99"/>
    <p:sldId id="359" r:id="rId100"/>
    <p:sldId id="360" r:id="rId101"/>
    <p:sldId id="361" r:id="rId102"/>
    <p:sldId id="362" r:id="rId103"/>
    <p:sldId id="363" r:id="rId104"/>
    <p:sldId id="364" r:id="rId105"/>
    <p:sldId id="365" r:id="rId106"/>
    <p:sldId id="366" r:id="rId107"/>
    <p:sldId id="367" r:id="rId108"/>
    <p:sldId id="368" r:id="rId109"/>
    <p:sldId id="369" r:id="rId110"/>
    <p:sldId id="371" r:id="rId111"/>
    <p:sldId id="437" r:id="rId112"/>
    <p:sldId id="372" r:id="rId113"/>
    <p:sldId id="373" r:id="rId114"/>
    <p:sldId id="374" r:id="rId115"/>
    <p:sldId id="375" r:id="rId116"/>
    <p:sldId id="376" r:id="rId117"/>
    <p:sldId id="377" r:id="rId118"/>
    <p:sldId id="378" r:id="rId119"/>
    <p:sldId id="379" r:id="rId120"/>
    <p:sldId id="380" r:id="rId121"/>
    <p:sldId id="381" r:id="rId122"/>
    <p:sldId id="382" r:id="rId123"/>
    <p:sldId id="383" r:id="rId124"/>
    <p:sldId id="384" r:id="rId125"/>
    <p:sldId id="385" r:id="rId126"/>
    <p:sldId id="386" r:id="rId127"/>
    <p:sldId id="387" r:id="rId128"/>
    <p:sldId id="388" r:id="rId129"/>
    <p:sldId id="389" r:id="rId130"/>
    <p:sldId id="390" r:id="rId131"/>
    <p:sldId id="412" r:id="rId132"/>
    <p:sldId id="413" r:id="rId133"/>
    <p:sldId id="414" r:id="rId134"/>
    <p:sldId id="415" r:id="rId135"/>
    <p:sldId id="416" r:id="rId136"/>
    <p:sldId id="417" r:id="rId137"/>
    <p:sldId id="418" r:id="rId138"/>
    <p:sldId id="419" r:id="rId139"/>
    <p:sldId id="420" r:id="rId140"/>
    <p:sldId id="421" r:id="rId141"/>
    <p:sldId id="422" r:id="rId142"/>
    <p:sldId id="423" r:id="rId143"/>
    <p:sldId id="424" r:id="rId144"/>
    <p:sldId id="425" r:id="rId145"/>
    <p:sldId id="438" r:id="rId146"/>
    <p:sldId id="426" r:id="rId147"/>
    <p:sldId id="427" r:id="rId148"/>
    <p:sldId id="428" r:id="rId149"/>
    <p:sldId id="439" r:id="rId150"/>
    <p:sldId id="429" r:id="rId151"/>
    <p:sldId id="430" r:id="rId152"/>
    <p:sldId id="431" r:id="rId153"/>
    <p:sldId id="432" r:id="rId154"/>
    <p:sldId id="433" r:id="rId155"/>
    <p:sldId id="434" r:id="rId156"/>
    <p:sldId id="435" r:id="rId157"/>
    <p:sldId id="436" r:id="rId15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1" autoAdjust="0"/>
    <p:restoredTop sz="94660"/>
  </p:normalViewPr>
  <p:slideViewPr>
    <p:cSldViewPr>
      <p:cViewPr>
        <p:scale>
          <a:sx n="100" d="100"/>
          <a:sy n="100" d="100"/>
        </p:scale>
        <p:origin x="-1672" y="-80"/>
      </p:cViewPr>
      <p:guideLst>
        <p:guide orient="horz" pos="2208"/>
        <p:guide orient="horz" pos="4176"/>
        <p:guide orient="horz" pos="1008"/>
        <p:guide pos="2880"/>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9" d="100"/>
          <a:sy n="109" d="100"/>
        </p:scale>
        <p:origin x="-212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42" Type="http://schemas.openxmlformats.org/officeDocument/2006/relationships/slide" Target="slides/slide140.xml"/><Relationship Id="rId143" Type="http://schemas.openxmlformats.org/officeDocument/2006/relationships/slide" Target="slides/slide141.xml"/><Relationship Id="rId144" Type="http://schemas.openxmlformats.org/officeDocument/2006/relationships/slide" Target="slides/slide142.xml"/><Relationship Id="rId145" Type="http://schemas.openxmlformats.org/officeDocument/2006/relationships/slide" Target="slides/slide143.xml"/><Relationship Id="rId146" Type="http://schemas.openxmlformats.org/officeDocument/2006/relationships/slide" Target="slides/slide144.xml"/><Relationship Id="rId147" Type="http://schemas.openxmlformats.org/officeDocument/2006/relationships/slide" Target="slides/slide145.xml"/><Relationship Id="rId148" Type="http://schemas.openxmlformats.org/officeDocument/2006/relationships/slide" Target="slides/slide146.xml"/><Relationship Id="rId149" Type="http://schemas.openxmlformats.org/officeDocument/2006/relationships/slide" Target="slides/slide14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150" Type="http://schemas.openxmlformats.org/officeDocument/2006/relationships/slide" Target="slides/slide148.xml"/><Relationship Id="rId151" Type="http://schemas.openxmlformats.org/officeDocument/2006/relationships/slide" Target="slides/slide149.xml"/><Relationship Id="rId152" Type="http://schemas.openxmlformats.org/officeDocument/2006/relationships/slide" Target="slides/slide15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53" Type="http://schemas.openxmlformats.org/officeDocument/2006/relationships/slide" Target="slides/slide151.xml"/><Relationship Id="rId154" Type="http://schemas.openxmlformats.org/officeDocument/2006/relationships/slide" Target="slides/slide152.xml"/><Relationship Id="rId155" Type="http://schemas.openxmlformats.org/officeDocument/2006/relationships/slide" Target="slides/slide153.xml"/><Relationship Id="rId156" Type="http://schemas.openxmlformats.org/officeDocument/2006/relationships/slide" Target="slides/slide154.xml"/><Relationship Id="rId157" Type="http://schemas.openxmlformats.org/officeDocument/2006/relationships/slide" Target="slides/slide155.xml"/><Relationship Id="rId158" Type="http://schemas.openxmlformats.org/officeDocument/2006/relationships/slide" Target="slides/slide156.xml"/><Relationship Id="rId159" Type="http://schemas.openxmlformats.org/officeDocument/2006/relationships/notesMaster" Target="notesMasters/notesMaster1.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slide" Target="slides/slide121.xml"/><Relationship Id="rId124" Type="http://schemas.openxmlformats.org/officeDocument/2006/relationships/slide" Target="slides/slide122.xml"/><Relationship Id="rId125" Type="http://schemas.openxmlformats.org/officeDocument/2006/relationships/slide" Target="slides/slide123.xml"/><Relationship Id="rId126" Type="http://schemas.openxmlformats.org/officeDocument/2006/relationships/slide" Target="slides/slide124.xml"/><Relationship Id="rId127" Type="http://schemas.openxmlformats.org/officeDocument/2006/relationships/slide" Target="slides/slide125.xml"/><Relationship Id="rId128" Type="http://schemas.openxmlformats.org/officeDocument/2006/relationships/slide" Target="slides/slide126.xml"/><Relationship Id="rId129" Type="http://schemas.openxmlformats.org/officeDocument/2006/relationships/slide" Target="slides/slide127.xml"/><Relationship Id="rId160" Type="http://schemas.openxmlformats.org/officeDocument/2006/relationships/printerSettings" Target="printerSettings/printerSettings1.bin"/><Relationship Id="rId161" Type="http://schemas.openxmlformats.org/officeDocument/2006/relationships/presProps" Target="presProps.xml"/><Relationship Id="rId162" Type="http://schemas.openxmlformats.org/officeDocument/2006/relationships/viewProps" Target="view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63" Type="http://schemas.openxmlformats.org/officeDocument/2006/relationships/theme" Target="theme/theme1.xml"/><Relationship Id="rId164" Type="http://schemas.openxmlformats.org/officeDocument/2006/relationships/tableStyles" Target="tableStyle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30" Type="http://schemas.openxmlformats.org/officeDocument/2006/relationships/slide" Target="slides/slide128.xml"/><Relationship Id="rId131" Type="http://schemas.openxmlformats.org/officeDocument/2006/relationships/slide" Target="slides/slide129.xml"/><Relationship Id="rId132" Type="http://schemas.openxmlformats.org/officeDocument/2006/relationships/slide" Target="slides/slide130.xml"/><Relationship Id="rId133" Type="http://schemas.openxmlformats.org/officeDocument/2006/relationships/slide" Target="slides/slide131.xml"/><Relationship Id="rId134" Type="http://schemas.openxmlformats.org/officeDocument/2006/relationships/slide" Target="slides/slide132.xml"/><Relationship Id="rId135" Type="http://schemas.openxmlformats.org/officeDocument/2006/relationships/slide" Target="slides/slide133.xml"/><Relationship Id="rId136" Type="http://schemas.openxmlformats.org/officeDocument/2006/relationships/slide" Target="slides/slide134.xml"/><Relationship Id="rId137" Type="http://schemas.openxmlformats.org/officeDocument/2006/relationships/slide" Target="slides/slide135.xml"/><Relationship Id="rId138" Type="http://schemas.openxmlformats.org/officeDocument/2006/relationships/slide" Target="slides/slide136.xml"/><Relationship Id="rId139" Type="http://schemas.openxmlformats.org/officeDocument/2006/relationships/slide" Target="slides/slide13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100" Type="http://schemas.openxmlformats.org/officeDocument/2006/relationships/slide" Target="slides/slide98.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40" Type="http://schemas.openxmlformats.org/officeDocument/2006/relationships/slide" Target="slides/slide138.xml"/><Relationship Id="rId141" Type="http://schemas.openxmlformats.org/officeDocument/2006/relationships/slide" Target="slides/slide1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558A78B-7EAA-4928-9274-8F83E5210393}" type="slidenum">
              <a:rPr lang="en-US" altLang="en-US"/>
              <a:pPr>
                <a:defRPr/>
              </a:pPr>
              <a:t>‹#›</a:t>
            </a:fld>
            <a:endParaRPr lang="en-US" altLang="en-US"/>
          </a:p>
        </p:txBody>
      </p:sp>
    </p:spTree>
    <p:extLst>
      <p:ext uri="{BB962C8B-B14F-4D97-AF65-F5344CB8AC3E}">
        <p14:creationId xmlns:p14="http://schemas.microsoft.com/office/powerpoint/2010/main" val="1994637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AE14E1C7-058F-4764-9BAF-36187169F9DF}" type="slidenum">
              <a:rPr lang="en-US" altLang="en-US" smtClean="0"/>
              <a:pPr/>
              <a:t>11</a:t>
            </a:fld>
            <a:endParaRPr lang="en-US" alt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09" name="Google Shape;10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15" name="Google Shape;11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24" name="Google Shape;12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34" name="Google Shape;13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42" name="Google Shape;14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50" name="Google Shape;15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58" name="Google Shape;15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8" name="Google Shape;18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98" name="Google Shape;19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06" name="Google Shape;20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0A0E3EA6-71F8-4C28-8824-206C08E3D725}" type="slidenum">
              <a:rPr lang="en-US" altLang="en-US" smtClean="0"/>
              <a:pPr/>
              <a:t>12</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14" name="Google Shape;21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45" name="Google Shape;24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51" name="Google Shape;25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56" name="Google Shape;256;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DDFB91-9F2E-474A-BDAA-734B17D54C51}" type="slidenum">
              <a:rPr lang="en-US" smtClean="0"/>
              <a:pPr/>
              <a:t>153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42884E7-9B8E-4D66-A77F-929BEEE4422C}" type="slidenum">
              <a:rPr lang="en-US" altLang="en-US" smtClean="0"/>
              <a:pPr/>
              <a:t>13</a:t>
            </a:fld>
            <a:endParaRPr lang="en-US" alt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60F45A39-D212-48FB-9C2D-C3A95FCC621C}" type="slidenum">
              <a:rPr lang="en-US" altLang="en-US" smtClean="0"/>
              <a:pPr/>
              <a:t>15</a:t>
            </a:fld>
            <a:endParaRPr lang="en-US"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CDBA8E11-7E3F-4A3F-A352-32A67970E7CE}" type="slidenum">
              <a:rPr lang="en-US" altLang="en-US" smtClean="0"/>
              <a:pPr/>
              <a:t>16</a:t>
            </a:fld>
            <a:endParaRPr lang="en-US"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30B2ACD-51BF-4FC9-ABE9-6339ED3B97FB}" type="slidenum">
              <a:rPr lang="en-IN" smtClean="0"/>
              <a:pPr/>
              <a:t>58</a:t>
            </a:fld>
            <a:endParaRPr lang="en-IN"/>
          </a:p>
        </p:txBody>
      </p:sp>
    </p:spTree>
    <p:extLst>
      <p:ext uri="{BB962C8B-B14F-4D97-AF65-F5344CB8AC3E}">
        <p14:creationId xmlns:p14="http://schemas.microsoft.com/office/powerpoint/2010/main" val="907328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1" name="Google Shape;9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7" name="Google Shape;9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03" name="Google Shape;10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1371600" y="4419600"/>
            <a:ext cx="6400800" cy="1752600"/>
          </a:xfrm>
        </p:spPr>
        <p:txBody>
          <a:bodyPr/>
          <a:lstStyle>
            <a:lvl1pPr marL="0" indent="0" algn="ctr">
              <a:buFontTx/>
              <a:buNone/>
              <a:defRPr b="1">
                <a:solidFill>
                  <a:schemeClr val="accent2"/>
                </a:solidFill>
              </a:defRPr>
            </a:lvl1pPr>
          </a:lstStyle>
          <a:p>
            <a:r>
              <a:rPr lang="en-US" altLang="en-US"/>
              <a:t>Click to edit Master subtitle style</a:t>
            </a:r>
          </a:p>
        </p:txBody>
      </p:sp>
      <p:sp>
        <p:nvSpPr>
          <p:cNvPr id="5123" name="Rectangle 3"/>
          <p:cNvSpPr>
            <a:spLocks noGrp="1" noChangeArrowheads="1"/>
          </p:cNvSpPr>
          <p:nvPr>
            <p:ph type="ctrTitle" sz="quarter"/>
          </p:nvPr>
        </p:nvSpPr>
        <p:spPr>
          <a:xfrm>
            <a:off x="685800" y="2590800"/>
            <a:ext cx="7772400" cy="1470025"/>
          </a:xfrm>
        </p:spPr>
        <p:txBody>
          <a:bodyPr/>
          <a:lstStyle>
            <a:lvl1pPr>
              <a:defRPr sz="4800" b="1">
                <a:solidFill>
                  <a:schemeClr val="accent2"/>
                </a:solidFill>
              </a:defRPr>
            </a:lvl1pPr>
          </a:lstStyle>
          <a:p>
            <a:r>
              <a:rPr lang="en-US" alt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r>
              <a:rPr lang="en-US" altLang="en-US"/>
              <a:t>15-</a:t>
            </a:r>
            <a:fld id="{971838E7-0282-44F0-B0BF-805225BDBDF5}"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145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r>
              <a:rPr lang="en-US" altLang="en-US"/>
              <a:t>15-</a:t>
            </a:r>
            <a:fld id="{13C81E92-04EB-49D7-ABE9-5F201A426B68}"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0870D9-B9B1-4795-85B1-7BF06D2224A7}"/>
              </a:ext>
            </a:extLst>
          </p:cNvPr>
          <p:cNvSpPr>
            <a:spLocks noGrp="1"/>
          </p:cNvSpPr>
          <p:nvPr>
            <p:ph type="title"/>
          </p:nvPr>
        </p:nvSpPr>
        <p:spPr>
          <a:xfrm>
            <a:off x="455613" y="273050"/>
            <a:ext cx="8226425" cy="1143000"/>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8A11A4DE-B039-4C5F-B07E-C4FF7EF8C72E}"/>
              </a:ext>
            </a:extLst>
          </p:cNvPr>
          <p:cNvSpPr>
            <a:spLocks noGrp="1"/>
          </p:cNvSpPr>
          <p:nvPr>
            <p:ph type="body" sz="half" idx="1"/>
          </p:nvPr>
        </p:nvSpPr>
        <p:spPr>
          <a:xfrm>
            <a:off x="455613" y="1598613"/>
            <a:ext cx="4037012" cy="4497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7CDB95C3-AC53-438D-909E-BA7915EDAF17}"/>
              </a:ext>
            </a:extLst>
          </p:cNvPr>
          <p:cNvSpPr>
            <a:spLocks noGrp="1"/>
          </p:cNvSpPr>
          <p:nvPr>
            <p:ph sz="half" idx="2"/>
          </p:nvPr>
        </p:nvSpPr>
        <p:spPr>
          <a:xfrm>
            <a:off x="4645025" y="1598613"/>
            <a:ext cx="4037013" cy="4497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68">
            <a:extLst>
              <a:ext uri="{FF2B5EF4-FFF2-40B4-BE49-F238E27FC236}">
                <a16:creationId xmlns:a16="http://schemas.microsoft.com/office/drawing/2014/main" xmlns="" id="{A1045AC1-3E50-4A94-8D7E-6D3D348EFDDE}"/>
              </a:ext>
            </a:extLst>
          </p:cNvPr>
          <p:cNvSpPr>
            <a:spLocks noGrp="1" noChangeArrowheads="1"/>
          </p:cNvSpPr>
          <p:nvPr>
            <p:ph type="dt" sz="half" idx="10"/>
          </p:nvPr>
        </p:nvSpPr>
        <p:spPr>
          <a:xfrm>
            <a:off x="5562600" y="6400800"/>
            <a:ext cx="3002280" cy="274320"/>
          </a:xfrm>
          <a:prstGeom prst="rect">
            <a:avLst/>
          </a:prstGeom>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sp>
        <p:nvSpPr>
          <p:cNvPr id="6" name="Rectangle 69">
            <a:extLst>
              <a:ext uri="{FF2B5EF4-FFF2-40B4-BE49-F238E27FC236}">
                <a16:creationId xmlns:a16="http://schemas.microsoft.com/office/drawing/2014/main" xmlns="" id="{974F7085-558F-417F-A39C-B0078CBD366B}"/>
              </a:ext>
            </a:extLst>
          </p:cNvPr>
          <p:cNvSpPr>
            <a:spLocks noGrp="1" noChangeArrowheads="1"/>
          </p:cNvSpPr>
          <p:nvPr>
            <p:ph type="ftr" sz="quarter" idx="11"/>
          </p:nvPr>
        </p:nvSpPr>
        <p:spPr>
          <a:xfrm>
            <a:off x="1295400" y="6400800"/>
            <a:ext cx="4212264" cy="274320"/>
          </a:xfrm>
          <a:prstGeom prst="rect">
            <a:avLst/>
          </a:prstGeom>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sp>
        <p:nvSpPr>
          <p:cNvPr id="7" name="Rectangle 70">
            <a:extLst>
              <a:ext uri="{FF2B5EF4-FFF2-40B4-BE49-F238E27FC236}">
                <a16:creationId xmlns:a16="http://schemas.microsoft.com/office/drawing/2014/main" xmlns="" id="{922E1F61-6DE5-41DC-A329-750A261F3954}"/>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443A8B0-5AA0-4BBB-ADCB-304FAD1A7606}" type="slidenum">
              <a:rPr kumimoji="0" lang="en-US" alt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3205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20/03/20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20/03/20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r>
              <a:rPr lang="en-US" altLang="en-US" smtClean="0"/>
              <a:t>15-</a:t>
            </a:r>
            <a:fld id="{10D9A8F1-11A2-4844-9CF1-AC6A158B5371}" type="slidenum">
              <a:rPr lang="en-US" altLang="en-US" smtClean="0"/>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20/03/20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r>
              <a:rPr lang="en-US" altLang="en-US" smtClean="0"/>
              <a:t>15-</a:t>
            </a:r>
            <a:fld id="{B89E9684-3401-4E58-8D09-8A854B035BD5}" type="slidenum">
              <a:rPr lang="en-US" altLang="en-US" smtClean="0"/>
              <a:pPr>
                <a:defRPr/>
              </a:pPr>
              <a:t>‹#›</a:t>
            </a:fld>
            <a:endParaRPr lang="en-US" alt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20/03/20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r>
              <a:rPr lang="en-US" altLang="en-US" smtClean="0"/>
              <a:t>15-</a:t>
            </a:r>
            <a:fld id="{1A5D27F5-E54F-4A19-8613-08E2104417FC}" type="slidenum">
              <a:rPr lang="en-US" altLang="en-US" smtClean="0"/>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20/03/20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r>
              <a:rPr lang="en-US" altLang="en-US" smtClean="0"/>
              <a:t>15-</a:t>
            </a:r>
            <a:fld id="{859B270E-0839-42B6-9F27-89F27C08C009}" type="slidenum">
              <a:rPr lang="en-US" altLang="en-US" smtClean="0"/>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20/03/20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r>
              <a:rPr lang="en-US" altLang="en-US" smtClean="0"/>
              <a:t>15-</a:t>
            </a:r>
            <a:fld id="{A570CB9A-7D96-4EFB-ACA0-94F5BF9211EA}" type="slidenum">
              <a:rPr lang="en-US" altLang="en-US" smtClean="0"/>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20/03/20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r>
              <a:rPr lang="en-US" altLang="en-US" smtClean="0"/>
              <a:t>15-</a:t>
            </a:r>
            <a:fld id="{14534593-C295-4569-98C0-1D53B71FD5F3}" type="slidenum">
              <a:rPr lang="en-US" altLang="en-US" smtClean="0"/>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r>
              <a:rPr lang="en-US" altLang="en-US"/>
              <a:t>15-</a:t>
            </a:r>
            <a:fld id="{10D9A8F1-11A2-4844-9CF1-AC6A158B5371}" type="slidenum">
              <a:rPr lang="en-US" altLang="en-US"/>
              <a:pPr>
                <a:defRPr/>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20/03/20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r>
              <a:rPr lang="en-US" altLang="en-US" smtClean="0"/>
              <a:t>15-</a:t>
            </a:r>
            <a:fld id="{686CE5D7-3851-441F-A126-C6547DD2F7D4}" type="slidenum">
              <a:rPr lang="en-US" altLang="en-US" smtClean="0"/>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20/03/20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r>
              <a:rPr lang="en-US" altLang="en-US" smtClean="0"/>
              <a:t>15-</a:t>
            </a:r>
            <a:fld id="{834D9464-A583-4EAA-8C3A-2B9D4865F432}" type="slidenum">
              <a:rPr lang="en-US" altLang="en-US" smtClean="0"/>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20/03/20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r>
              <a:rPr lang="en-US" altLang="en-US" smtClean="0"/>
              <a:t>15-</a:t>
            </a:r>
            <a:fld id="{C9FD7228-B334-4E08-A6EC-6F2EEF46E0D0}" type="slidenum">
              <a:rPr lang="en-US" altLang="en-US" smtClean="0"/>
              <a:pPr>
                <a:defRPr/>
              </a:pPr>
              <a:t>‹#›</a:t>
            </a:fld>
            <a:endParaRPr lang="en-US" alt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20/03/20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r>
              <a:rPr lang="en-US" altLang="en-US" smtClean="0"/>
              <a:t>15-</a:t>
            </a:r>
            <a:fld id="{971838E7-0282-44F0-B0BF-805225BDBDF5}" type="slidenum">
              <a:rPr lang="en-US" altLang="en-US" smtClean="0"/>
              <a:pPr>
                <a:defRPr/>
              </a:pPr>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20/03/20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r>
              <a:rPr lang="en-US" altLang="en-US" smtClean="0"/>
              <a:t>15-</a:t>
            </a:r>
            <a:fld id="{13C81E92-04EB-49D7-ABE9-5F201A426B68}" type="slidenum">
              <a:rPr lang="en-US" altLang="en-US" smtClean="0"/>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r>
              <a:rPr lang="en-US" altLang="en-US"/>
              <a:t>15-</a:t>
            </a:r>
            <a:fld id="{1A5D27F5-E54F-4A19-8613-08E2104417F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r>
              <a:rPr lang="en-US" altLang="en-US"/>
              <a:t>15-</a:t>
            </a:r>
            <a:fld id="{859B270E-0839-42B6-9F27-89F27C08C009}"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r>
              <a:rPr lang="en-US" altLang="en-US"/>
              <a:t>15-</a:t>
            </a:r>
            <a:fld id="{A570CB9A-7D96-4EFB-ACA0-94F5BF9211EA}"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r>
              <a:rPr lang="en-US" altLang="en-US"/>
              <a:t>15-</a:t>
            </a:r>
            <a:fld id="{14534593-C295-4569-98C0-1D53B71FD5F3}"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r>
              <a:rPr lang="en-US" altLang="en-US"/>
              <a:t>15-</a:t>
            </a:r>
            <a:fld id="{686CE5D7-3851-441F-A126-C6547DD2F7D4}"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r>
              <a:rPr lang="en-US" altLang="en-US"/>
              <a:t>15-</a:t>
            </a:r>
            <a:fld id="{834D9464-A583-4EAA-8C3A-2B9D4865F432}"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r>
              <a:rPr lang="en-US" altLang="en-US"/>
              <a:t>15-</a:t>
            </a:r>
            <a:fld id="{C9FD7228-B334-4E08-A6EC-6F2EEF46E0D0}"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76400"/>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atin typeface="+mn-lt"/>
              </a:defRPr>
            </a:lvl1pPr>
          </a:lstStyle>
          <a:p>
            <a:pPr>
              <a:defRPr/>
            </a:pPr>
            <a:r>
              <a:rPr lang="en-US" altLang="en-US"/>
              <a:t>15-</a:t>
            </a:r>
            <a:fld id="{B89E9684-3401-4E58-8D09-8A854B035BD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5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20/03/20</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pPr>
              <a:defRPr/>
            </a:pPr>
            <a:r>
              <a:rPr lang="en-US" altLang="en-US" smtClean="0"/>
              <a:t>15-</a:t>
            </a:r>
            <a:fld id="{B89E9684-3401-4E58-8D09-8A854B035BD5}"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6.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49.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0.jpe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1.jpe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2.png"/><Relationship Id="rId3" Type="http://schemas.openxmlformats.org/officeDocument/2006/relationships/image" Target="../media/image53.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4.jpeg"/><Relationship Id="rId3" Type="http://schemas.openxmlformats.org/officeDocument/2006/relationships/image" Target="../media/image55.gif"/></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6.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7.png"/><Relationship Id="rId3" Type="http://schemas.openxmlformats.org/officeDocument/2006/relationships/image" Target="../media/image58.jpe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9.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6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audio" Target="../media/audio1.wav"/><Relationship Id="rId3" Type="http://schemas.openxmlformats.org/officeDocument/2006/relationships/image" Target="../media/image61.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62.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63.gif"/></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64.wmf"/></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64.wmf"/><Relationship Id="rId3" Type="http://schemas.openxmlformats.org/officeDocument/2006/relationships/image" Target="../media/image6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6.jpe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s://en.wikipedia.org/wiki/IEEE_802.11" TargetMode="External"/></Relationships>
</file>

<file path=ppt/slides/_rels/slide134.xml.rels><?xml version="1.0" encoding="UTF-8" standalone="yes"?>
<Relationships xmlns="http://schemas.openxmlformats.org/package/2006/relationships"><Relationship Id="rId3" Type="http://schemas.openxmlformats.org/officeDocument/2006/relationships/hyperlink" Target="https://www.webopedia.com/TERM/D/DSSS.html" TargetMode="External"/><Relationship Id="rId4" Type="http://schemas.openxmlformats.org/officeDocument/2006/relationships/hyperlink" Target="https://www.webopedia.com/TERM/8/802_11a.html" TargetMode="External"/><Relationship Id="rId5" Type="http://schemas.openxmlformats.org/officeDocument/2006/relationships/hyperlink" Target="https://www.webopedia.com/TERM/8/802_11b.html" TargetMode="External"/><Relationship Id="rId6" Type="http://schemas.openxmlformats.org/officeDocument/2006/relationships/hyperlink" Target="https://www.webopedia.com/TERM/8/802_11e.html" TargetMode="External"/><Relationship Id="rId7" Type="http://schemas.openxmlformats.org/officeDocument/2006/relationships/hyperlink" Target="https://www.webopedia.com/TERM/Q/QoS.html" TargetMode="External"/><Relationship Id="rId8" Type="http://schemas.openxmlformats.org/officeDocument/2006/relationships/hyperlink" Target="https://www.webopedia.com/TERM/8/802_11g.html" TargetMode="External"/><Relationship Id="rId9" Type="http://schemas.openxmlformats.org/officeDocument/2006/relationships/hyperlink" Target="https://www.webopedia.com/TERM/8/802_11n.html" TargetMode="External"/><Relationship Id="rId10" Type="http://schemas.openxmlformats.org/officeDocument/2006/relationships/hyperlink" Target="https://www.webopedia.com/TERM/M/MIMO.html" TargetMode="External"/><Relationship Id="rId1" Type="http://schemas.openxmlformats.org/officeDocument/2006/relationships/slideLayout" Target="../slideLayouts/slideLayout14.xml"/><Relationship Id="rId2" Type="http://schemas.openxmlformats.org/officeDocument/2006/relationships/hyperlink" Target="https://www.webopedia.com/TERM/F/FHSS.html" TargetMode="External"/></Relationships>
</file>

<file path=ppt/slides/_rels/slide135.xml.rels><?xml version="1.0" encoding="UTF-8" standalone="yes"?>
<Relationships xmlns="http://schemas.openxmlformats.org/package/2006/relationships"><Relationship Id="rId11" Type="http://schemas.openxmlformats.org/officeDocument/2006/relationships/hyperlink" Target="https://www.webopedia.com/TERM/V/VoWiFi.html" TargetMode="External"/><Relationship Id="rId12" Type="http://schemas.openxmlformats.org/officeDocument/2006/relationships/hyperlink" Target="https://www.webopedia.com/TERM/V/VoIP.html" TargetMode="External"/><Relationship Id="rId13" Type="http://schemas.openxmlformats.org/officeDocument/2006/relationships/hyperlink" Target="https://www.webopedia.com/TERM/W/Wi_Fi.html" TargetMode="External"/><Relationship Id="rId14" Type="http://schemas.openxmlformats.org/officeDocument/2006/relationships/hyperlink" Target="https://www.webopedia.com/TERM/8/802_1x.html" TargetMode="External"/><Relationship Id="rId1" Type="http://schemas.openxmlformats.org/officeDocument/2006/relationships/slideLayout" Target="../slideLayouts/slideLayout14.xml"/><Relationship Id="rId2" Type="http://schemas.openxmlformats.org/officeDocument/2006/relationships/hyperlink" Target="https://www.webopedia.com/TERM/8/802_11ac.html" TargetMode="External"/><Relationship Id="rId3" Type="http://schemas.openxmlformats.org/officeDocument/2006/relationships/hyperlink" Target="https://www.webopedia.com/TERM/8/802_11ac_wave_2.html" TargetMode="External"/><Relationship Id="rId4" Type="http://schemas.openxmlformats.org/officeDocument/2006/relationships/hyperlink" Target="https://www.webopedia.com/TERM/M/mu-mimo.html" TargetMode="External"/><Relationship Id="rId5" Type="http://schemas.openxmlformats.org/officeDocument/2006/relationships/hyperlink" Target="https://www.webopedia.com/TERM/8/802_11ad.html" TargetMode="External"/><Relationship Id="rId6" Type="http://schemas.openxmlformats.org/officeDocument/2006/relationships/hyperlink" Target="https://www.webopedia.com/TERM/G/Gbps.html" TargetMode="External"/><Relationship Id="rId7" Type="http://schemas.openxmlformats.org/officeDocument/2006/relationships/hyperlink" Target="https://www.webopedia.com/TERM/8/802-11ah.html" TargetMode="External"/><Relationship Id="rId8" Type="http://schemas.openxmlformats.org/officeDocument/2006/relationships/hyperlink" Target="https://www.webopedia.com/TERM/W/wi-fi-halow.html" TargetMode="External"/><Relationship Id="rId9" Type="http://schemas.openxmlformats.org/officeDocument/2006/relationships/hyperlink" Target="https://www.webopedia.com/TERM/8/802_11r.html" TargetMode="External"/><Relationship Id="rId10" Type="http://schemas.openxmlformats.org/officeDocument/2006/relationships/hyperlink" Target="https://www.webopedia.com/TERM/B/Basic_Service_Set.html" TargetMode="Externa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7.jpe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8.png"/></Relationships>
</file>

<file path=ppt/slides/_rels/slide147.xml.rels><?xml version="1.0" encoding="UTF-8" standalone="yes"?>
<Relationships xmlns="http://schemas.openxmlformats.org/package/2006/relationships"><Relationship Id="rId3" Type="http://schemas.openxmlformats.org/officeDocument/2006/relationships/hyperlink" Target="https://en.wikipedia.org/wiki/Wireless_network_interface_controller" TargetMode="External"/><Relationship Id="rId4" Type="http://schemas.openxmlformats.org/officeDocument/2006/relationships/hyperlink" Target="https://en.wikipedia.org/wiki/Wireless_access_point" TargetMode="External"/><Relationship Id="rId5" Type="http://schemas.openxmlformats.org/officeDocument/2006/relationships/hyperlink" Target="https://en.wikipedia.org/wiki/Wireless_router" TargetMode="External"/><Relationship Id="rId6" Type="http://schemas.openxmlformats.org/officeDocument/2006/relationships/hyperlink" Target="https://en.wikipedia.org/wiki/Personal_digital_assistant" TargetMode="External"/><Relationship Id="rId7" Type="http://schemas.openxmlformats.org/officeDocument/2006/relationships/hyperlink" Target="https://en.wikipedia.org/wiki/Voice_over_IP" TargetMode="External"/><Relationship Id="rId8" Type="http://schemas.openxmlformats.org/officeDocument/2006/relationships/hyperlink" Target="https://en.wikipedia.org/wiki/Smartphone" TargetMode="External"/><Relationship Id="rId9" Type="http://schemas.openxmlformats.org/officeDocument/2006/relationships/hyperlink" Target="https://en.wikipedia.org/wiki/Home_computer" TargetMode="External"/><Relationship Id="rId10" Type="http://schemas.openxmlformats.org/officeDocument/2006/relationships/hyperlink" Target="https://en.wikipedia.org/wiki/Workstation" TargetMode="External"/><Relationship Id="rId1" Type="http://schemas.openxmlformats.org/officeDocument/2006/relationships/slideLayout" Target="../slideLayouts/slideLayout14.xml"/><Relationship Id="rId2" Type="http://schemas.openxmlformats.org/officeDocument/2006/relationships/hyperlink" Target="https://en.wikipedia.org/wiki/Computer_networking" TargetMode="Externa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s://en.wikipedia.org/wiki/MAC_address" TargetMode="External"/><Relationship Id="rId3" Type="http://schemas.openxmlformats.org/officeDocument/2006/relationships/hyperlink" Target="https://en.wikipedia.org/wiki/Wireless_ad_hoc_network" TargetMode="External"/></Relationships>
</file>

<file path=ppt/slides/_rels/slide149.xml.rels><?xml version="1.0" encoding="UTF-8" standalone="yes"?>
<Relationships xmlns="http://schemas.openxmlformats.org/package/2006/relationships"><Relationship Id="rId3" Type="http://schemas.openxmlformats.org/officeDocument/2006/relationships/hyperlink" Target="https://en.wikipedia.org/wiki/Wireless_ad_hoc_network" TargetMode="External"/><Relationship Id="rId4" Type="http://schemas.openxmlformats.org/officeDocument/2006/relationships/hyperlink" Target="https://en.wikipedia.org/wiki/Wireless_distribution_system" TargetMode="External"/><Relationship Id="rId5" Type="http://schemas.openxmlformats.org/officeDocument/2006/relationships/hyperlink" Target="https://en.wikipedia.org/wiki/Mesh_Networking" TargetMode="External"/><Relationship Id="rId1" Type="http://schemas.openxmlformats.org/officeDocument/2006/relationships/slideLayout" Target="../slideLayouts/slideLayout14.xml"/><Relationship Id="rId2" Type="http://schemas.openxmlformats.org/officeDocument/2006/relationships/hyperlink" Target="https://en.wikipedia.org/wiki/MAC_addres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69.pn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7.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8.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1.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2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8.gi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3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9.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40.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41.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4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43.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44.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45.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46.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47.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48.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mtClean="0">
                <a:solidFill>
                  <a:schemeClr val="tx1"/>
                </a:solidFill>
              </a:rPr>
              <a:t>Networking</a:t>
            </a:r>
          </a:p>
        </p:txBody>
      </p:sp>
      <p:sp>
        <p:nvSpPr>
          <p:cNvPr id="3075" name="Rectangle 3"/>
          <p:cNvSpPr>
            <a:spLocks noGrp="1" noChangeArrowheads="1"/>
          </p:cNvSpPr>
          <p:nvPr>
            <p:ph idx="1"/>
          </p:nvPr>
        </p:nvSpPr>
        <p:spPr/>
        <p:txBody>
          <a:bodyPr/>
          <a:lstStyle/>
          <a:p>
            <a:pPr eaLnBrk="1" hangingPunct="1"/>
            <a:r>
              <a:rPr lang="en-US" smtClean="0">
                <a:solidFill>
                  <a:srgbClr val="3333FF"/>
                </a:solidFill>
              </a:rPr>
              <a:t>C</a:t>
            </a:r>
            <a:r>
              <a:rPr lang="en-US" b="1" smtClean="0">
                <a:solidFill>
                  <a:srgbClr val="3333FF"/>
                </a:solidFill>
              </a:rPr>
              <a:t>omputer network</a:t>
            </a:r>
            <a:r>
              <a:rPr lang="en-US" smtClean="0"/>
              <a:t>   A collection of computing devices that are connected in various ways in order to communicate and share resources</a:t>
            </a:r>
          </a:p>
          <a:p>
            <a:pPr eaLnBrk="1" hangingPunct="1">
              <a:buFontTx/>
              <a:buNone/>
            </a:pPr>
            <a:r>
              <a:rPr lang="en-US" smtClean="0"/>
              <a:t>	Usually, the connections between computers in a network are made using physical wires or cables</a:t>
            </a:r>
          </a:p>
          <a:p>
            <a:pPr lvl="1" eaLnBrk="1" hangingPunct="1">
              <a:buFontTx/>
              <a:buNone/>
            </a:pPr>
            <a:r>
              <a:rPr lang="en-US" smtClean="0"/>
              <a:t>	However, some connections are </a:t>
            </a:r>
            <a:r>
              <a:rPr lang="en-US" b="1" smtClean="0">
                <a:solidFill>
                  <a:srgbClr val="3333FF"/>
                </a:solidFill>
              </a:rPr>
              <a:t>wireless</a:t>
            </a:r>
            <a:r>
              <a:rPr lang="en-US" smtClean="0"/>
              <a:t>, using radio waves or infrared signals</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solidFill>
                  <a:schemeClr val="tx1"/>
                </a:solidFill>
              </a:rPr>
              <a:t>Types of Networks</a:t>
            </a:r>
          </a:p>
        </p:txBody>
      </p:sp>
      <p:pic>
        <p:nvPicPr>
          <p:cNvPr id="13315" name="Picture 4" descr="c15f03"/>
          <p:cNvPicPr preferRelativeResize="0">
            <a:picLocks noChangeAspect="1" noChangeArrowheads="1"/>
          </p:cNvPicPr>
          <p:nvPr/>
        </p:nvPicPr>
        <p:blipFill>
          <a:blip r:embed="rId2"/>
          <a:srcRect/>
          <a:stretch>
            <a:fillRect/>
          </a:stretch>
        </p:blipFill>
        <p:spPr bwMode="auto">
          <a:xfrm>
            <a:off x="723900" y="1600200"/>
            <a:ext cx="7696200" cy="4465638"/>
          </a:xfrm>
          <a:prstGeom prst="rect">
            <a:avLst/>
          </a:prstGeom>
          <a:noFill/>
          <a:ln w="9525">
            <a:noFill/>
            <a:miter lim="800000"/>
            <a:headEnd/>
            <a:tailEnd/>
          </a:ln>
        </p:spPr>
      </p:pic>
      <p:sp>
        <p:nvSpPr>
          <p:cNvPr id="13316" name="Text Box 5"/>
          <p:cNvSpPr txBox="1">
            <a:spLocks noChangeArrowheads="1"/>
          </p:cNvSpPr>
          <p:nvPr/>
        </p:nvSpPr>
        <p:spPr bwMode="auto">
          <a:xfrm>
            <a:off x="457200" y="6111875"/>
            <a:ext cx="6019800" cy="523875"/>
          </a:xfrm>
          <a:prstGeom prst="rect">
            <a:avLst/>
          </a:prstGeom>
          <a:noFill/>
          <a:ln w="9525">
            <a:noFill/>
            <a:miter lim="800000"/>
            <a:headEnd/>
            <a:tailEnd/>
          </a:ln>
        </p:spPr>
        <p:txBody>
          <a:bodyPr>
            <a:spAutoFit/>
          </a:bodyPr>
          <a:lstStyle/>
          <a:p>
            <a:r>
              <a:rPr lang="en-US" altLang="en-US" sz="1400" b="1">
                <a:solidFill>
                  <a:srgbClr val="327CB8"/>
                </a:solidFill>
                <a:latin typeface="Arial" charset="0"/>
              </a:rPr>
              <a:t> </a:t>
            </a:r>
            <a:r>
              <a:rPr lang="en-US" altLang="en-US" sz="1400" b="1">
                <a:latin typeface="Arial" charset="0"/>
              </a:rPr>
              <a:t>Local-area networks connected across a distance to create a wide-area network</a:t>
            </a:r>
          </a:p>
        </p:txBody>
      </p:sp>
    </p:spTree>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6"/>
          <p:cNvSpPr txBox="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CS 640</a:t>
            </a:r>
            <a:endParaRPr/>
          </a:p>
        </p:txBody>
      </p:sp>
      <p:sp>
        <p:nvSpPr>
          <p:cNvPr id="209" name="Google Shape;209;p26"/>
          <p:cNvSpPr txBox="1"/>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ts val="1400"/>
                <a:buFont typeface="Times New Roman"/>
                <a:buNone/>
              </a:pPr>
              <a:t>100</a:t>
            </a:fld>
            <a:endParaRPr/>
          </a:p>
        </p:txBody>
      </p:sp>
      <p:sp>
        <p:nvSpPr>
          <p:cNvPr id="210" name="Google Shape;210;p26"/>
          <p:cNvSpPr txBox="1">
            <a:spLocks noGrp="1"/>
          </p:cNvSpPr>
          <p:nvPr>
            <p:ph type="title"/>
          </p:nvPr>
        </p:nvSpPr>
        <p:spPr>
          <a:xfrm>
            <a:off x="685800" y="3810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333CC"/>
              </a:buClr>
              <a:buSzPts val="4000"/>
              <a:buFont typeface="Times New Roman"/>
              <a:buNone/>
            </a:pPr>
            <a:r>
              <a:rPr lang="en-US" sz="4000" b="0" i="0" u="none">
                <a:solidFill>
                  <a:srgbClr val="3333CC"/>
                </a:solidFill>
                <a:latin typeface="Times New Roman"/>
                <a:ea typeface="Times New Roman"/>
                <a:cs typeface="Times New Roman"/>
                <a:sym typeface="Times New Roman"/>
              </a:rPr>
              <a:t>Ethernet Overview</a:t>
            </a:r>
            <a:endParaRPr/>
          </a:p>
        </p:txBody>
      </p:sp>
      <p:sp>
        <p:nvSpPr>
          <p:cNvPr id="211" name="Google Shape;211;p26"/>
          <p:cNvSpPr txBox="1">
            <a:spLocks noGrp="1"/>
          </p:cNvSpPr>
          <p:nvPr>
            <p:ph idx="1"/>
          </p:nvPr>
        </p:nvSpPr>
        <p:spPr>
          <a:xfrm>
            <a:off x="381000" y="1524000"/>
            <a:ext cx="8305800" cy="43434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Times New Roman"/>
              <a:buChar char="•"/>
            </a:pPr>
            <a:r>
              <a:rPr lang="en-US" sz="2400" b="0" i="0" u="none">
                <a:solidFill>
                  <a:schemeClr val="dk1"/>
                </a:solidFill>
                <a:latin typeface="Times New Roman"/>
                <a:ea typeface="Times New Roman"/>
                <a:cs typeface="Times New Roman"/>
                <a:sym typeface="Times New Roman"/>
              </a:rPr>
              <a:t>Most popular packet-switched LAN technology</a:t>
            </a:r>
            <a:endParaRPr/>
          </a:p>
          <a:p>
            <a:pPr marL="342900" lvl="0" indent="-342900" algn="l" rtl="0">
              <a:lnSpc>
                <a:spcPct val="100000"/>
              </a:lnSpc>
              <a:spcBef>
                <a:spcPts val="480"/>
              </a:spcBef>
              <a:spcAft>
                <a:spcPts val="0"/>
              </a:spcAft>
              <a:buClr>
                <a:schemeClr val="dk1"/>
              </a:buClr>
              <a:buSzPts val="2400"/>
              <a:buFont typeface="Times New Roman"/>
              <a:buChar char="•"/>
            </a:pPr>
            <a:r>
              <a:rPr lang="en-US" sz="2400" b="0" i="0" u="none">
                <a:solidFill>
                  <a:schemeClr val="dk1"/>
                </a:solidFill>
                <a:latin typeface="Times New Roman"/>
                <a:ea typeface="Times New Roman"/>
                <a:cs typeface="Times New Roman"/>
                <a:sym typeface="Times New Roman"/>
              </a:rPr>
              <a:t>Bandwidths: 10Mbps, 100Mbps, 1Gbps</a:t>
            </a:r>
            <a:endParaRPr/>
          </a:p>
          <a:p>
            <a:pPr marL="342900" lvl="0" indent="-342900" algn="l" rtl="0">
              <a:lnSpc>
                <a:spcPct val="100000"/>
              </a:lnSpc>
              <a:spcBef>
                <a:spcPts val="480"/>
              </a:spcBef>
              <a:spcAft>
                <a:spcPts val="0"/>
              </a:spcAft>
              <a:buClr>
                <a:schemeClr val="dk1"/>
              </a:buClr>
              <a:buSzPts val="2400"/>
              <a:buFont typeface="Times New Roman"/>
              <a:buChar char="•"/>
            </a:pPr>
            <a:r>
              <a:rPr lang="en-US" sz="2400" b="0" i="0" u="none">
                <a:solidFill>
                  <a:schemeClr val="dk1"/>
                </a:solidFill>
                <a:latin typeface="Times New Roman"/>
                <a:ea typeface="Times New Roman"/>
                <a:cs typeface="Times New Roman"/>
                <a:sym typeface="Times New Roman"/>
              </a:rPr>
              <a:t>Max bus length: 2500m </a:t>
            </a:r>
            <a:endParaRPr/>
          </a:p>
          <a:p>
            <a:pPr marL="742950" lvl="1" indent="-285750" algn="l" rtl="0">
              <a:lnSpc>
                <a:spcPct val="100000"/>
              </a:lnSpc>
              <a:spcBef>
                <a:spcPts val="400"/>
              </a:spcBef>
              <a:spcAft>
                <a:spcPts val="0"/>
              </a:spcAft>
              <a:buClr>
                <a:schemeClr val="dk1"/>
              </a:buClr>
              <a:buSzPts val="2000"/>
              <a:buFont typeface="Times New Roman"/>
              <a:buChar char="–"/>
            </a:pPr>
            <a:r>
              <a:rPr lang="en-US" sz="2000" b="0" i="0" u="none">
                <a:solidFill>
                  <a:schemeClr val="dk1"/>
                </a:solidFill>
                <a:latin typeface="Times New Roman"/>
                <a:ea typeface="Times New Roman"/>
                <a:cs typeface="Times New Roman"/>
                <a:sym typeface="Times New Roman"/>
              </a:rPr>
              <a:t>500m segments with 4 repeaters</a:t>
            </a:r>
            <a:endParaRPr/>
          </a:p>
          <a:p>
            <a:pPr marL="342900" lvl="0" indent="-342900" algn="l" rtl="0">
              <a:lnSpc>
                <a:spcPct val="100000"/>
              </a:lnSpc>
              <a:spcBef>
                <a:spcPts val="480"/>
              </a:spcBef>
              <a:spcAft>
                <a:spcPts val="0"/>
              </a:spcAft>
              <a:buClr>
                <a:schemeClr val="dk1"/>
              </a:buClr>
              <a:buSzPts val="2400"/>
              <a:buFont typeface="Times New Roman"/>
              <a:buChar char="•"/>
            </a:pPr>
            <a:r>
              <a:rPr lang="en-US" sz="2400" b="0" i="0" u="none">
                <a:solidFill>
                  <a:schemeClr val="dk1"/>
                </a:solidFill>
                <a:latin typeface="Times New Roman"/>
                <a:ea typeface="Times New Roman"/>
                <a:cs typeface="Times New Roman"/>
                <a:sym typeface="Times New Roman"/>
              </a:rPr>
              <a:t>Bus and Star topologies are used to connect hosts</a:t>
            </a:r>
            <a:endParaRPr/>
          </a:p>
          <a:p>
            <a:pPr marL="742950" lvl="1" indent="-285750" algn="l" rtl="0">
              <a:lnSpc>
                <a:spcPct val="100000"/>
              </a:lnSpc>
              <a:spcBef>
                <a:spcPts val="400"/>
              </a:spcBef>
              <a:spcAft>
                <a:spcPts val="0"/>
              </a:spcAft>
              <a:buClr>
                <a:schemeClr val="dk1"/>
              </a:buClr>
              <a:buSzPts val="2000"/>
              <a:buFont typeface="Times New Roman"/>
              <a:buChar char="–"/>
            </a:pPr>
            <a:r>
              <a:rPr lang="en-US" sz="2000" b="0" i="0" u="none">
                <a:solidFill>
                  <a:schemeClr val="dk1"/>
                </a:solidFill>
                <a:latin typeface="Times New Roman"/>
                <a:ea typeface="Times New Roman"/>
                <a:cs typeface="Times New Roman"/>
                <a:sym typeface="Times New Roman"/>
              </a:rPr>
              <a:t>Hosts attach to network via Ethernet transceiver or hub or switch</a:t>
            </a:r>
            <a:endParaRPr/>
          </a:p>
          <a:p>
            <a:pPr marL="1143000" lvl="2" indent="-228600" algn="l" rtl="0">
              <a:lnSpc>
                <a:spcPct val="100000"/>
              </a:lnSpc>
              <a:spcBef>
                <a:spcPts val="360"/>
              </a:spcBef>
              <a:spcAft>
                <a:spcPts val="0"/>
              </a:spcAft>
              <a:buClr>
                <a:schemeClr val="dk1"/>
              </a:buClr>
              <a:buSzPts val="1800"/>
              <a:buFont typeface="Times New Roman"/>
              <a:buChar char="•"/>
            </a:pPr>
            <a:r>
              <a:rPr lang="en-US" sz="1800" b="0" i="0" u="none">
                <a:solidFill>
                  <a:schemeClr val="dk1"/>
                </a:solidFill>
                <a:latin typeface="Times New Roman"/>
                <a:ea typeface="Times New Roman"/>
                <a:cs typeface="Times New Roman"/>
                <a:sym typeface="Times New Roman"/>
              </a:rPr>
              <a:t>Detects line state and sends/receives signals</a:t>
            </a:r>
            <a:endParaRPr/>
          </a:p>
          <a:p>
            <a:pPr marL="742950" lvl="1" indent="-285750" algn="l" rtl="0">
              <a:lnSpc>
                <a:spcPct val="100000"/>
              </a:lnSpc>
              <a:spcBef>
                <a:spcPts val="400"/>
              </a:spcBef>
              <a:spcAft>
                <a:spcPts val="0"/>
              </a:spcAft>
              <a:buClr>
                <a:schemeClr val="dk1"/>
              </a:buClr>
              <a:buSzPts val="2000"/>
              <a:buFont typeface="Times New Roman"/>
              <a:buChar char="–"/>
            </a:pPr>
            <a:r>
              <a:rPr lang="en-US" sz="2000" b="0" i="0" u="none">
                <a:solidFill>
                  <a:schemeClr val="dk1"/>
                </a:solidFill>
                <a:latin typeface="Times New Roman"/>
                <a:ea typeface="Times New Roman"/>
                <a:cs typeface="Times New Roman"/>
                <a:sym typeface="Times New Roman"/>
              </a:rPr>
              <a:t>Hubs are used to facilitate shared connections</a:t>
            </a:r>
            <a:endParaRPr/>
          </a:p>
          <a:p>
            <a:pPr marL="742950" lvl="1" indent="-285750" algn="l" rtl="0">
              <a:lnSpc>
                <a:spcPct val="100000"/>
              </a:lnSpc>
              <a:spcBef>
                <a:spcPts val="400"/>
              </a:spcBef>
              <a:spcAft>
                <a:spcPts val="0"/>
              </a:spcAft>
              <a:buClr>
                <a:schemeClr val="dk1"/>
              </a:buClr>
              <a:buSzPts val="2000"/>
              <a:buFont typeface="Times New Roman"/>
              <a:buChar char="–"/>
            </a:pPr>
            <a:r>
              <a:rPr lang="en-US" sz="2000" b="0" i="0" u="none">
                <a:solidFill>
                  <a:schemeClr val="dk1"/>
                </a:solidFill>
                <a:latin typeface="Times New Roman"/>
                <a:ea typeface="Times New Roman"/>
                <a:cs typeface="Times New Roman"/>
                <a:sym typeface="Times New Roman"/>
              </a:rPr>
              <a:t>All hosts on an Ethernet are competing for access to the medium</a:t>
            </a:r>
            <a:endParaRPr/>
          </a:p>
          <a:p>
            <a:pPr marL="1143000" lvl="2" indent="-228600" algn="l" rtl="0">
              <a:lnSpc>
                <a:spcPct val="100000"/>
              </a:lnSpc>
              <a:spcBef>
                <a:spcPts val="360"/>
              </a:spcBef>
              <a:spcAft>
                <a:spcPts val="0"/>
              </a:spcAft>
              <a:buClr>
                <a:schemeClr val="dk1"/>
              </a:buClr>
              <a:buSzPts val="1800"/>
              <a:buFont typeface="Times New Roman"/>
              <a:buChar char="•"/>
            </a:pPr>
            <a:r>
              <a:rPr lang="en-US" sz="1800" b="0" i="0" u="none">
                <a:solidFill>
                  <a:schemeClr val="dk1"/>
                </a:solidFill>
                <a:latin typeface="Times New Roman"/>
                <a:ea typeface="Times New Roman"/>
                <a:cs typeface="Times New Roman"/>
                <a:sym typeface="Times New Roman"/>
              </a:rPr>
              <a:t>Switches break this model</a:t>
            </a:r>
            <a:endParaRPr/>
          </a:p>
          <a:p>
            <a:pPr marL="342900" lvl="0" indent="-342900" algn="l" rtl="0">
              <a:lnSpc>
                <a:spcPct val="100000"/>
              </a:lnSpc>
              <a:spcBef>
                <a:spcPts val="480"/>
              </a:spcBef>
              <a:spcAft>
                <a:spcPts val="0"/>
              </a:spcAft>
              <a:buClr>
                <a:schemeClr val="dk1"/>
              </a:buClr>
              <a:buSzPts val="2400"/>
              <a:buFont typeface="Times New Roman"/>
              <a:buChar char="•"/>
            </a:pPr>
            <a:r>
              <a:rPr lang="en-US" sz="2400" b="0" i="0" u="none">
                <a:solidFill>
                  <a:schemeClr val="dk1"/>
                </a:solidFill>
                <a:latin typeface="Times New Roman"/>
                <a:ea typeface="Times New Roman"/>
                <a:cs typeface="Times New Roman"/>
                <a:sym typeface="Times New Roman"/>
              </a:rPr>
              <a:t>Problem: Distributed algorithm that provides fair access</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7"/>
          <p:cNvSpPr txBox="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CS 640</a:t>
            </a:r>
            <a:endParaRPr/>
          </a:p>
        </p:txBody>
      </p:sp>
      <p:sp>
        <p:nvSpPr>
          <p:cNvPr id="217" name="Google Shape;217;p27"/>
          <p:cNvSpPr txBox="1"/>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ts val="1400"/>
                <a:buFont typeface="Times New Roman"/>
                <a:buNone/>
              </a:pPr>
              <a:t>101</a:t>
            </a:fld>
            <a:endParaRPr/>
          </a:p>
        </p:txBody>
      </p:sp>
      <p:sp>
        <p:nvSpPr>
          <p:cNvPr id="218" name="Google Shape;218;p27"/>
          <p:cNvSpPr txBox="1">
            <a:spLocks noGrp="1"/>
          </p:cNvSpPr>
          <p:nvPr>
            <p:ph type="title"/>
          </p:nvPr>
        </p:nvSpPr>
        <p:spPr>
          <a:xfrm>
            <a:off x="685800" y="3810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333CC"/>
              </a:buClr>
              <a:buSzPts val="4000"/>
              <a:buFont typeface="Times New Roman"/>
              <a:buNone/>
            </a:pPr>
            <a:r>
              <a:rPr lang="en-US" sz="4000" b="0" i="0" u="none">
                <a:solidFill>
                  <a:srgbClr val="3333CC"/>
                </a:solidFill>
                <a:latin typeface="Times New Roman"/>
                <a:ea typeface="Times New Roman"/>
                <a:cs typeface="Times New Roman"/>
                <a:sym typeface="Times New Roman"/>
              </a:rPr>
              <a:t>Ethernet Overview (contd.)</a:t>
            </a:r>
            <a:endParaRPr/>
          </a:p>
        </p:txBody>
      </p:sp>
      <p:sp>
        <p:nvSpPr>
          <p:cNvPr id="219" name="Google Shape;219;p27"/>
          <p:cNvSpPr txBox="1">
            <a:spLocks noGrp="1"/>
          </p:cNvSpPr>
          <p:nvPr>
            <p:ph idx="1"/>
          </p:nvPr>
        </p:nvSpPr>
        <p:spPr>
          <a:xfrm>
            <a:off x="685800" y="1676400"/>
            <a:ext cx="7772400" cy="38100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Times New Roman"/>
              <a:buChar char="•"/>
            </a:pPr>
            <a:r>
              <a:rPr lang="en-US" sz="2800" b="0" i="0" u="none">
                <a:solidFill>
                  <a:schemeClr val="dk1"/>
                </a:solidFill>
                <a:latin typeface="Times New Roman"/>
                <a:ea typeface="Times New Roman"/>
                <a:cs typeface="Times New Roman"/>
                <a:sym typeface="Times New Roman"/>
              </a:rPr>
              <a:t>Ethernet by definition is a broadcast protocol</a:t>
            </a:r>
            <a:endParaRPr/>
          </a:p>
          <a:p>
            <a:pPr marL="742950" lvl="1" indent="-285750" algn="l" rtl="0">
              <a:lnSpc>
                <a:spcPct val="90000"/>
              </a:lnSpc>
              <a:spcBef>
                <a:spcPts val="480"/>
              </a:spcBef>
              <a:spcAft>
                <a:spcPts val="0"/>
              </a:spcAft>
              <a:buClr>
                <a:schemeClr val="dk1"/>
              </a:buClr>
              <a:buSzPts val="2400"/>
              <a:buFont typeface="Times New Roman"/>
              <a:buChar char="–"/>
            </a:pPr>
            <a:r>
              <a:rPr lang="en-US" sz="2400" b="0" i="0" u="none">
                <a:solidFill>
                  <a:schemeClr val="dk1"/>
                </a:solidFill>
                <a:latin typeface="Times New Roman"/>
                <a:ea typeface="Times New Roman"/>
                <a:cs typeface="Times New Roman"/>
                <a:sym typeface="Times New Roman"/>
              </a:rPr>
              <a:t>Any signal can be received by all hosts</a:t>
            </a:r>
            <a:endParaRPr/>
          </a:p>
          <a:p>
            <a:pPr marL="742950" lvl="1" indent="-285750" algn="l" rtl="0">
              <a:lnSpc>
                <a:spcPct val="90000"/>
              </a:lnSpc>
              <a:spcBef>
                <a:spcPts val="480"/>
              </a:spcBef>
              <a:spcAft>
                <a:spcPts val="0"/>
              </a:spcAft>
              <a:buClr>
                <a:schemeClr val="dk1"/>
              </a:buClr>
              <a:buSzPts val="2400"/>
              <a:buFont typeface="Times New Roman"/>
              <a:buChar char="–"/>
            </a:pPr>
            <a:r>
              <a:rPr lang="en-US" sz="2400" b="0" i="0" u="none">
                <a:solidFill>
                  <a:schemeClr val="dk1"/>
                </a:solidFill>
                <a:latin typeface="Times New Roman"/>
                <a:ea typeface="Times New Roman"/>
                <a:cs typeface="Times New Roman"/>
                <a:sym typeface="Times New Roman"/>
              </a:rPr>
              <a:t>Switching enables individual hosts to communicate</a:t>
            </a:r>
            <a:endParaRPr/>
          </a:p>
          <a:p>
            <a:pPr marL="342900" lvl="0" indent="-342900" algn="l" rtl="0">
              <a:lnSpc>
                <a:spcPct val="90000"/>
              </a:lnSpc>
              <a:spcBef>
                <a:spcPts val="560"/>
              </a:spcBef>
              <a:spcAft>
                <a:spcPts val="0"/>
              </a:spcAft>
              <a:buClr>
                <a:schemeClr val="dk1"/>
              </a:buClr>
              <a:buSzPts val="2800"/>
              <a:buFont typeface="Times New Roman"/>
              <a:buChar char="•"/>
            </a:pPr>
            <a:r>
              <a:rPr lang="en-US" sz="2800" b="0" i="0" u="none">
                <a:solidFill>
                  <a:schemeClr val="dk1"/>
                </a:solidFill>
                <a:latin typeface="Times New Roman"/>
                <a:ea typeface="Times New Roman"/>
                <a:cs typeface="Times New Roman"/>
                <a:sym typeface="Times New Roman"/>
              </a:rPr>
              <a:t>Network layer packets are transmitted over an Ethernet by encapsulating</a:t>
            </a:r>
            <a:endParaRPr/>
          </a:p>
          <a:p>
            <a:pPr marL="342900" lvl="0" indent="-342900" algn="l" rtl="0">
              <a:lnSpc>
                <a:spcPct val="90000"/>
              </a:lnSpc>
              <a:spcBef>
                <a:spcPts val="560"/>
              </a:spcBef>
              <a:spcAft>
                <a:spcPts val="0"/>
              </a:spcAft>
              <a:buClr>
                <a:schemeClr val="dk1"/>
              </a:buClr>
              <a:buSzPts val="2800"/>
              <a:buFont typeface="Times New Roman"/>
              <a:buChar char="•"/>
            </a:pPr>
            <a:r>
              <a:rPr lang="en-US" sz="2800" b="0" i="0" u="none">
                <a:solidFill>
                  <a:schemeClr val="dk1"/>
                </a:solidFill>
                <a:latin typeface="Times New Roman"/>
                <a:ea typeface="Times New Roman"/>
                <a:cs typeface="Times New Roman"/>
                <a:sym typeface="Times New Roman"/>
              </a:rPr>
              <a:t>Frame Format</a:t>
            </a:r>
            <a:endParaRPr/>
          </a:p>
        </p:txBody>
      </p:sp>
      <p:grpSp>
        <p:nvGrpSpPr>
          <p:cNvPr id="2" name="Google Shape;220;p27"/>
          <p:cNvGrpSpPr/>
          <p:nvPr/>
        </p:nvGrpSpPr>
        <p:grpSpPr>
          <a:xfrm>
            <a:off x="1828800" y="4325937"/>
            <a:ext cx="5638798" cy="931775"/>
            <a:chOff x="1905000" y="5153025"/>
            <a:chExt cx="5638798" cy="931775"/>
          </a:xfrm>
        </p:grpSpPr>
        <p:sp>
          <p:nvSpPr>
            <p:cNvPr id="221" name="Google Shape;221;p27"/>
            <p:cNvSpPr/>
            <p:nvPr/>
          </p:nvSpPr>
          <p:spPr>
            <a:xfrm>
              <a:off x="6732587" y="5478462"/>
              <a:ext cx="241300" cy="581025"/>
            </a:xfrm>
            <a:custGeom>
              <a:avLst/>
              <a:gdLst/>
              <a:ahLst/>
              <a:cxnLst/>
              <a:rect l="l" t="t" r="r" b="b"/>
              <a:pathLst>
                <a:path w="200" h="448" extrusionOk="0">
                  <a:moveTo>
                    <a:pt x="63" y="448"/>
                  </a:moveTo>
                  <a:lnTo>
                    <a:pt x="200" y="448"/>
                  </a:lnTo>
                  <a:lnTo>
                    <a:pt x="200" y="0"/>
                  </a:lnTo>
                  <a:lnTo>
                    <a:pt x="63" y="0"/>
                  </a:lnTo>
                  <a:lnTo>
                    <a:pt x="0" y="148"/>
                  </a:lnTo>
                  <a:lnTo>
                    <a:pt x="142" y="148"/>
                  </a:lnTo>
                  <a:lnTo>
                    <a:pt x="63" y="448"/>
                  </a:lnTo>
                  <a:close/>
                </a:path>
              </a:pathLst>
            </a:custGeom>
            <a:solidFill>
              <a:srgbClr val="CCCCC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22" name="Google Shape;222;p27"/>
            <p:cNvSpPr/>
            <p:nvPr/>
          </p:nvSpPr>
          <p:spPr>
            <a:xfrm>
              <a:off x="6732587" y="5478462"/>
              <a:ext cx="241300" cy="581025"/>
            </a:xfrm>
            <a:custGeom>
              <a:avLst/>
              <a:gdLst/>
              <a:ahLst/>
              <a:cxnLst/>
              <a:rect l="l" t="t" r="r" b="b"/>
              <a:pathLst>
                <a:path w="200" h="448" extrusionOk="0">
                  <a:moveTo>
                    <a:pt x="63" y="448"/>
                  </a:moveTo>
                  <a:lnTo>
                    <a:pt x="200" y="448"/>
                  </a:lnTo>
                  <a:lnTo>
                    <a:pt x="200" y="0"/>
                  </a:lnTo>
                  <a:lnTo>
                    <a:pt x="63" y="0"/>
                  </a:lnTo>
                  <a:lnTo>
                    <a:pt x="0" y="148"/>
                  </a:lnTo>
                  <a:lnTo>
                    <a:pt x="142" y="148"/>
                  </a:lnTo>
                  <a:lnTo>
                    <a:pt x="63" y="448"/>
                  </a:lnTo>
                </a:path>
              </a:pathLst>
            </a:custGeom>
            <a:noFill/>
            <a:ln w="17450"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23" name="Google Shape;223;p27"/>
            <p:cNvSpPr/>
            <p:nvPr/>
          </p:nvSpPr>
          <p:spPr>
            <a:xfrm>
              <a:off x="5743575" y="5478462"/>
              <a:ext cx="1065211" cy="581025"/>
            </a:xfrm>
            <a:custGeom>
              <a:avLst/>
              <a:gdLst/>
              <a:ahLst/>
              <a:cxnLst/>
              <a:rect l="l" t="t" r="r" b="b"/>
              <a:pathLst>
                <a:path w="884" h="448" extrusionOk="0">
                  <a:moveTo>
                    <a:pt x="811" y="448"/>
                  </a:moveTo>
                  <a:lnTo>
                    <a:pt x="0" y="448"/>
                  </a:lnTo>
                  <a:lnTo>
                    <a:pt x="0" y="0"/>
                  </a:lnTo>
                  <a:lnTo>
                    <a:pt x="811" y="0"/>
                  </a:lnTo>
                  <a:lnTo>
                    <a:pt x="726" y="201"/>
                  </a:lnTo>
                  <a:lnTo>
                    <a:pt x="884" y="201"/>
                  </a:lnTo>
                  <a:lnTo>
                    <a:pt x="811" y="448"/>
                  </a:lnTo>
                  <a:close/>
                </a:path>
              </a:pathLst>
            </a:custGeom>
            <a:solidFill>
              <a:srgbClr val="CCCCC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24" name="Google Shape;224;p27"/>
            <p:cNvSpPr/>
            <p:nvPr/>
          </p:nvSpPr>
          <p:spPr>
            <a:xfrm>
              <a:off x="5743575" y="5478462"/>
              <a:ext cx="1065211" cy="581025"/>
            </a:xfrm>
            <a:custGeom>
              <a:avLst/>
              <a:gdLst/>
              <a:ahLst/>
              <a:cxnLst/>
              <a:rect l="l" t="t" r="r" b="b"/>
              <a:pathLst>
                <a:path w="884" h="448" extrusionOk="0">
                  <a:moveTo>
                    <a:pt x="811" y="448"/>
                  </a:moveTo>
                  <a:lnTo>
                    <a:pt x="0" y="448"/>
                  </a:lnTo>
                  <a:lnTo>
                    <a:pt x="0" y="0"/>
                  </a:lnTo>
                  <a:lnTo>
                    <a:pt x="811" y="0"/>
                  </a:lnTo>
                  <a:lnTo>
                    <a:pt x="726" y="201"/>
                  </a:lnTo>
                  <a:lnTo>
                    <a:pt x="884" y="201"/>
                  </a:lnTo>
                  <a:lnTo>
                    <a:pt x="811" y="448"/>
                  </a:lnTo>
                </a:path>
              </a:pathLst>
            </a:custGeom>
            <a:noFill/>
            <a:ln w="17450"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25" name="Google Shape;225;p27"/>
            <p:cNvSpPr txBox="1"/>
            <p:nvPr/>
          </p:nvSpPr>
          <p:spPr>
            <a:xfrm>
              <a:off x="3336925" y="5521325"/>
              <a:ext cx="469800" cy="274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a:solidFill>
                    <a:srgbClr val="000000"/>
                  </a:solidFill>
                  <a:latin typeface="Arial"/>
                  <a:ea typeface="Arial"/>
                  <a:cs typeface="Arial"/>
                  <a:sym typeface="Arial"/>
                </a:rPr>
                <a:t>Dest</a:t>
              </a:r>
              <a:endParaRPr/>
            </a:p>
          </p:txBody>
        </p:sp>
        <p:sp>
          <p:nvSpPr>
            <p:cNvPr id="226" name="Google Shape;226;p27"/>
            <p:cNvSpPr txBox="1"/>
            <p:nvPr/>
          </p:nvSpPr>
          <p:spPr>
            <a:xfrm>
              <a:off x="3336925" y="5751512"/>
              <a:ext cx="457200" cy="274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a:solidFill>
                    <a:srgbClr val="000000"/>
                  </a:solidFill>
                  <a:latin typeface="Arial"/>
                  <a:ea typeface="Arial"/>
                  <a:cs typeface="Arial"/>
                  <a:sym typeface="Arial"/>
                </a:rPr>
                <a:t>addr</a:t>
              </a:r>
              <a:endParaRPr/>
            </a:p>
          </p:txBody>
        </p:sp>
        <p:sp>
          <p:nvSpPr>
            <p:cNvPr id="227" name="Google Shape;227;p27"/>
            <p:cNvSpPr/>
            <p:nvPr/>
          </p:nvSpPr>
          <p:spPr>
            <a:xfrm>
              <a:off x="1905000" y="5478462"/>
              <a:ext cx="5638798" cy="581025"/>
            </a:xfrm>
            <a:custGeom>
              <a:avLst/>
              <a:gdLst/>
              <a:ahLst/>
              <a:cxnLst/>
              <a:rect l="l" t="t" r="r" b="b"/>
              <a:pathLst>
                <a:path w="4684" h="448" extrusionOk="0">
                  <a:moveTo>
                    <a:pt x="4684" y="448"/>
                  </a:moveTo>
                  <a:lnTo>
                    <a:pt x="4684" y="0"/>
                  </a:lnTo>
                  <a:lnTo>
                    <a:pt x="0" y="0"/>
                  </a:lnTo>
                  <a:lnTo>
                    <a:pt x="0" y="448"/>
                  </a:lnTo>
                  <a:lnTo>
                    <a:pt x="4684" y="448"/>
                  </a:lnTo>
                </a:path>
              </a:pathLst>
            </a:custGeom>
            <a:noFill/>
            <a:ln w="17450"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cxnSp>
          <p:nvCxnSpPr>
            <p:cNvPr id="228" name="Google Shape;228;p27"/>
            <p:cNvCxnSpPr/>
            <p:nvPr/>
          </p:nvCxnSpPr>
          <p:spPr>
            <a:xfrm>
              <a:off x="3032125" y="5478462"/>
              <a:ext cx="1500" cy="581100"/>
            </a:xfrm>
            <a:prstGeom prst="straightConnector1">
              <a:avLst/>
            </a:prstGeom>
            <a:noFill/>
            <a:ln w="17450" cap="flat" cmpd="sng">
              <a:solidFill>
                <a:srgbClr val="000000"/>
              </a:solidFill>
              <a:prstDash val="solid"/>
              <a:miter lim="800000"/>
              <a:headEnd type="none" w="med" len="med"/>
              <a:tailEnd type="none" w="med" len="med"/>
            </a:ln>
          </p:spPr>
        </p:cxnSp>
        <p:cxnSp>
          <p:nvCxnSpPr>
            <p:cNvPr id="229" name="Google Shape;229;p27"/>
            <p:cNvCxnSpPr/>
            <p:nvPr/>
          </p:nvCxnSpPr>
          <p:spPr>
            <a:xfrm>
              <a:off x="4087812" y="5511800"/>
              <a:ext cx="6300" cy="573000"/>
            </a:xfrm>
            <a:prstGeom prst="straightConnector1">
              <a:avLst/>
            </a:prstGeom>
            <a:noFill/>
            <a:ln w="17450" cap="flat" cmpd="sng">
              <a:solidFill>
                <a:srgbClr val="000000"/>
              </a:solidFill>
              <a:prstDash val="solid"/>
              <a:miter lim="800000"/>
              <a:headEnd type="none" w="med" len="med"/>
              <a:tailEnd type="none" w="med" len="med"/>
            </a:ln>
          </p:spPr>
        </p:cxnSp>
        <p:cxnSp>
          <p:nvCxnSpPr>
            <p:cNvPr id="230" name="Google Shape;230;p27"/>
            <p:cNvCxnSpPr/>
            <p:nvPr/>
          </p:nvCxnSpPr>
          <p:spPr>
            <a:xfrm>
              <a:off x="5743575" y="5478462"/>
              <a:ext cx="1500" cy="581100"/>
            </a:xfrm>
            <a:prstGeom prst="straightConnector1">
              <a:avLst/>
            </a:prstGeom>
            <a:noFill/>
            <a:ln w="17450" cap="flat" cmpd="sng">
              <a:solidFill>
                <a:srgbClr val="000000"/>
              </a:solidFill>
              <a:prstDash val="solid"/>
              <a:miter lim="800000"/>
              <a:headEnd type="none" w="med" len="med"/>
              <a:tailEnd type="none" w="med" len="med"/>
            </a:ln>
          </p:spPr>
        </p:cxnSp>
        <p:sp>
          <p:nvSpPr>
            <p:cNvPr id="231" name="Google Shape;231;p27"/>
            <p:cNvSpPr txBox="1"/>
            <p:nvPr/>
          </p:nvSpPr>
          <p:spPr>
            <a:xfrm>
              <a:off x="2360612" y="5153025"/>
              <a:ext cx="254100" cy="274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a:solidFill>
                    <a:srgbClr val="000000"/>
                  </a:solidFill>
                  <a:latin typeface="Arial"/>
                  <a:ea typeface="Arial"/>
                  <a:cs typeface="Arial"/>
                  <a:sym typeface="Arial"/>
                </a:rPr>
                <a:t>64</a:t>
              </a:r>
              <a:endParaRPr/>
            </a:p>
          </p:txBody>
        </p:sp>
        <p:sp>
          <p:nvSpPr>
            <p:cNvPr id="232" name="Google Shape;232;p27"/>
            <p:cNvSpPr txBox="1"/>
            <p:nvPr/>
          </p:nvSpPr>
          <p:spPr>
            <a:xfrm>
              <a:off x="3436937" y="5153025"/>
              <a:ext cx="254100" cy="274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a:solidFill>
                    <a:srgbClr val="000000"/>
                  </a:solidFill>
                  <a:latin typeface="Arial"/>
                  <a:ea typeface="Arial"/>
                  <a:cs typeface="Arial"/>
                  <a:sym typeface="Arial"/>
                </a:rPr>
                <a:t>48</a:t>
              </a:r>
              <a:endParaRPr/>
            </a:p>
          </p:txBody>
        </p:sp>
        <p:sp>
          <p:nvSpPr>
            <p:cNvPr id="233" name="Google Shape;233;p27"/>
            <p:cNvSpPr txBox="1"/>
            <p:nvPr/>
          </p:nvSpPr>
          <p:spPr>
            <a:xfrm>
              <a:off x="7137400" y="5153025"/>
              <a:ext cx="254100" cy="274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a:solidFill>
                    <a:srgbClr val="000000"/>
                  </a:solidFill>
                  <a:latin typeface="Arial"/>
                  <a:ea typeface="Arial"/>
                  <a:cs typeface="Arial"/>
                  <a:sym typeface="Arial"/>
                </a:rPr>
                <a:t>32</a:t>
              </a:r>
              <a:endParaRPr/>
            </a:p>
          </p:txBody>
        </p:sp>
        <p:sp>
          <p:nvSpPr>
            <p:cNvPr id="234" name="Google Shape;234;p27"/>
            <p:cNvSpPr txBox="1"/>
            <p:nvPr/>
          </p:nvSpPr>
          <p:spPr>
            <a:xfrm>
              <a:off x="7037387" y="5622925"/>
              <a:ext cx="495300" cy="274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a:solidFill>
                    <a:srgbClr val="000000"/>
                  </a:solidFill>
                  <a:latin typeface="Arial"/>
                  <a:ea typeface="Arial"/>
                  <a:cs typeface="Arial"/>
                  <a:sym typeface="Arial"/>
                </a:rPr>
                <a:t>CRC</a:t>
              </a:r>
              <a:endParaRPr/>
            </a:p>
          </p:txBody>
        </p:sp>
        <p:sp>
          <p:nvSpPr>
            <p:cNvPr id="235" name="Google Shape;235;p27"/>
            <p:cNvSpPr txBox="1"/>
            <p:nvPr/>
          </p:nvSpPr>
          <p:spPr>
            <a:xfrm>
              <a:off x="2032000" y="5622925"/>
              <a:ext cx="978000" cy="274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a:solidFill>
                    <a:srgbClr val="000000"/>
                  </a:solidFill>
                  <a:latin typeface="Arial"/>
                  <a:ea typeface="Arial"/>
                  <a:cs typeface="Arial"/>
                  <a:sym typeface="Arial"/>
                </a:rPr>
                <a:t>Preamble</a:t>
              </a:r>
              <a:endParaRPr/>
            </a:p>
          </p:txBody>
        </p:sp>
        <p:sp>
          <p:nvSpPr>
            <p:cNvPr id="236" name="Google Shape;236;p27"/>
            <p:cNvSpPr txBox="1"/>
            <p:nvPr/>
          </p:nvSpPr>
          <p:spPr>
            <a:xfrm>
              <a:off x="4318000" y="5511800"/>
              <a:ext cx="342900" cy="274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a:solidFill>
                    <a:srgbClr val="000000"/>
                  </a:solidFill>
                  <a:latin typeface="Arial"/>
                  <a:ea typeface="Arial"/>
                  <a:cs typeface="Arial"/>
                  <a:sym typeface="Arial"/>
                </a:rPr>
                <a:t>Src</a:t>
              </a:r>
              <a:endParaRPr/>
            </a:p>
          </p:txBody>
        </p:sp>
        <p:sp>
          <p:nvSpPr>
            <p:cNvPr id="237" name="Google Shape;237;p27"/>
            <p:cNvSpPr txBox="1"/>
            <p:nvPr/>
          </p:nvSpPr>
          <p:spPr>
            <a:xfrm>
              <a:off x="4318000" y="5761037"/>
              <a:ext cx="457200" cy="274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a:solidFill>
                    <a:srgbClr val="000000"/>
                  </a:solidFill>
                  <a:latin typeface="Arial"/>
                  <a:ea typeface="Arial"/>
                  <a:cs typeface="Arial"/>
                  <a:sym typeface="Arial"/>
                </a:rPr>
                <a:t>addr</a:t>
              </a:r>
              <a:endParaRPr/>
            </a:p>
          </p:txBody>
        </p:sp>
        <p:cxnSp>
          <p:nvCxnSpPr>
            <p:cNvPr id="238" name="Google Shape;238;p27"/>
            <p:cNvCxnSpPr/>
            <p:nvPr/>
          </p:nvCxnSpPr>
          <p:spPr>
            <a:xfrm>
              <a:off x="4954587" y="5511800"/>
              <a:ext cx="6300" cy="573000"/>
            </a:xfrm>
            <a:prstGeom prst="straightConnector1">
              <a:avLst/>
            </a:prstGeom>
            <a:noFill/>
            <a:ln w="17450" cap="flat" cmpd="sng">
              <a:solidFill>
                <a:srgbClr val="000000"/>
              </a:solidFill>
              <a:prstDash val="solid"/>
              <a:miter lim="800000"/>
              <a:headEnd type="none" w="med" len="med"/>
              <a:tailEnd type="none" w="med" len="med"/>
            </a:ln>
          </p:spPr>
        </p:cxnSp>
        <p:sp>
          <p:nvSpPr>
            <p:cNvPr id="239" name="Google Shape;239;p27"/>
            <p:cNvSpPr txBox="1"/>
            <p:nvPr/>
          </p:nvSpPr>
          <p:spPr>
            <a:xfrm>
              <a:off x="5105400" y="5622925"/>
              <a:ext cx="507900" cy="274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a:solidFill>
                    <a:srgbClr val="000000"/>
                  </a:solidFill>
                  <a:latin typeface="Arial"/>
                  <a:ea typeface="Arial"/>
                  <a:cs typeface="Arial"/>
                  <a:sym typeface="Arial"/>
                </a:rPr>
                <a:t>Type</a:t>
              </a:r>
              <a:endParaRPr/>
            </a:p>
          </p:txBody>
        </p:sp>
        <p:sp>
          <p:nvSpPr>
            <p:cNvPr id="240" name="Google Shape;240;p27"/>
            <p:cNvSpPr txBox="1"/>
            <p:nvPr/>
          </p:nvSpPr>
          <p:spPr>
            <a:xfrm>
              <a:off x="6022975" y="5622925"/>
              <a:ext cx="520800" cy="274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a:solidFill>
                    <a:srgbClr val="000000"/>
                  </a:solidFill>
                  <a:latin typeface="Arial"/>
                  <a:ea typeface="Arial"/>
                  <a:cs typeface="Arial"/>
                  <a:sym typeface="Arial"/>
                </a:rPr>
                <a:t>Body</a:t>
              </a:r>
              <a:endParaRPr/>
            </a:p>
          </p:txBody>
        </p:sp>
        <p:sp>
          <p:nvSpPr>
            <p:cNvPr id="241" name="Google Shape;241;p27"/>
            <p:cNvSpPr txBox="1"/>
            <p:nvPr/>
          </p:nvSpPr>
          <p:spPr>
            <a:xfrm>
              <a:off x="5257800" y="5153025"/>
              <a:ext cx="254100" cy="274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a:solidFill>
                    <a:srgbClr val="000000"/>
                  </a:solidFill>
                  <a:latin typeface="Arial"/>
                  <a:ea typeface="Arial"/>
                  <a:cs typeface="Arial"/>
                  <a:sym typeface="Arial"/>
                </a:rPr>
                <a:t>16</a:t>
              </a:r>
              <a:endParaRPr/>
            </a:p>
          </p:txBody>
        </p:sp>
        <p:sp>
          <p:nvSpPr>
            <p:cNvPr id="242" name="Google Shape;242;p27"/>
            <p:cNvSpPr txBox="1"/>
            <p:nvPr/>
          </p:nvSpPr>
          <p:spPr>
            <a:xfrm>
              <a:off x="4419600" y="5153025"/>
              <a:ext cx="254100" cy="274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a:solidFill>
                    <a:srgbClr val="000000"/>
                  </a:solidFill>
                  <a:latin typeface="Arial"/>
                  <a:ea typeface="Arial"/>
                  <a:cs typeface="Arial"/>
                  <a:sym typeface="Arial"/>
                </a:rPr>
                <a:t>48</a:t>
              </a:r>
              <a:endParaRPr/>
            </a:p>
          </p:txBody>
        </p:sp>
      </p:gr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8"/>
          <p:cNvSpPr txBox="1">
            <a:spLocks noGrp="1"/>
          </p:cNvSpPr>
          <p:nvPr>
            <p:ph type="ctrTitle"/>
          </p:nvPr>
        </p:nvSpPr>
        <p:spPr>
          <a:xfrm>
            <a:off x="228600" y="381000"/>
            <a:ext cx="86868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333CC"/>
              </a:buClr>
              <a:buSzPts val="4000"/>
              <a:buFont typeface="Times New Roman"/>
              <a:buNone/>
            </a:pPr>
            <a:r>
              <a:rPr lang="en-US" sz="4000" b="0" i="0" u="none">
                <a:solidFill>
                  <a:srgbClr val="3333CC"/>
                </a:solidFill>
                <a:latin typeface="Times New Roman"/>
                <a:ea typeface="Times New Roman"/>
                <a:cs typeface="Times New Roman"/>
                <a:sym typeface="Times New Roman"/>
              </a:rPr>
              <a:t>INTRODUCTION TO MEDIA CONNECTIVITY</a:t>
            </a:r>
            <a:endParaRPr/>
          </a:p>
        </p:txBody>
      </p:sp>
      <p:sp>
        <p:nvSpPr>
          <p:cNvPr id="248" name="Google Shape;248;p28"/>
          <p:cNvSpPr txBox="1">
            <a:spLocks noGrp="1"/>
          </p:cNvSpPr>
          <p:nvPr>
            <p:ph type="subTitle" idx="1"/>
          </p:nvPr>
        </p:nvSpPr>
        <p:spPr>
          <a:xfrm>
            <a:off x="304800" y="1905000"/>
            <a:ext cx="8610600" cy="46482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1.VSAT</a:t>
            </a:r>
            <a:r>
              <a:rPr lang="en-US" sz="2800" b="0" i="0" u="none">
                <a:solidFill>
                  <a:schemeClr val="dk1"/>
                </a:solidFill>
                <a:latin typeface="Times New Roman"/>
                <a:ea typeface="Times New Roman"/>
                <a:cs typeface="Times New Roman"/>
                <a:sym typeface="Times New Roman"/>
              </a:rPr>
              <a:t>(very small aperture terminal):</a:t>
            </a:r>
            <a:endParaRPr/>
          </a:p>
          <a:p>
            <a:pPr marL="0" lvl="0" indent="0" algn="just"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It is two satellite ground station with dish antina that is smaller than 3 meters. Most VSAT antina range from 75cm to 1.2m.</a:t>
            </a:r>
            <a:endParaRPr/>
          </a:p>
          <a:p>
            <a:pPr marL="0" lvl="0" indent="0" algn="just" rtl="0">
              <a:lnSpc>
                <a:spcPct val="100000"/>
              </a:lnSpc>
              <a:spcBef>
                <a:spcPts val="56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CHARACTERISTIC: </a:t>
            </a:r>
            <a:r>
              <a:rPr lang="en-US" sz="2800" b="0" i="0" u="none">
                <a:solidFill>
                  <a:schemeClr val="dk1"/>
                </a:solidFill>
                <a:latin typeface="Times New Roman"/>
                <a:ea typeface="Times New Roman"/>
                <a:cs typeface="Times New Roman"/>
                <a:sym typeface="Times New Roman"/>
              </a:rPr>
              <a:t>it uses</a:t>
            </a:r>
            <a:endParaRPr/>
          </a:p>
          <a:p>
            <a:pPr marL="0" lvl="0" indent="0" algn="just"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*band c having frequency 3 to 7 GHz. The delivered power is low and rainfall effect is minimum.</a:t>
            </a:r>
            <a:endParaRPr/>
          </a:p>
          <a:p>
            <a:pPr marL="0" lvl="0" indent="0" algn="just"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*band Ku having freq. 10 to 18 GHz. The delivered.power is medium and rainfall is medium.</a:t>
            </a:r>
            <a:endParaRPr/>
          </a:p>
          <a:p>
            <a:pPr marL="0" lvl="0" indent="0" algn="ctr"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9"/>
          <p:cNvSpPr txBox="1">
            <a:spLocks noGrp="1"/>
          </p:cNvSpPr>
          <p:nvPr>
            <p:ph type="subTitle" idx="1"/>
          </p:nvPr>
        </p:nvSpPr>
        <p:spPr>
          <a:xfrm>
            <a:off x="304800" y="304800"/>
            <a:ext cx="8458200" cy="5867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2.PSTN</a:t>
            </a:r>
            <a:r>
              <a:rPr lang="en-US" sz="2800" b="0" i="0" u="none">
                <a:solidFill>
                  <a:schemeClr val="dk1"/>
                </a:solidFill>
                <a:latin typeface="Times New Roman"/>
                <a:ea typeface="Times New Roman"/>
                <a:cs typeface="Times New Roman"/>
                <a:sym typeface="Times New Roman"/>
              </a:rPr>
              <a:t>(public switched telephone network):</a:t>
            </a:r>
            <a:endParaRPr/>
          </a:p>
          <a:p>
            <a:pPr marL="0" lvl="0" indent="0" algn="just"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home telephone is connected to a circuit switch 	network via n exchange through a local loop.</a:t>
            </a:r>
            <a:endParaRPr/>
          </a:p>
          <a:p>
            <a:pPr marL="0" lvl="0" indent="0" algn="just"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The two wire connections between each subscribers           telephone and end office is known </a:t>
            </a:r>
            <a:r>
              <a:rPr lang="en-US" sz="2800" b="0" i="1" u="none">
                <a:solidFill>
                  <a:schemeClr val="dk1"/>
                </a:solidFill>
                <a:latin typeface="Times New Roman"/>
                <a:ea typeface="Times New Roman"/>
                <a:cs typeface="Times New Roman"/>
                <a:sym typeface="Times New Roman"/>
              </a:rPr>
              <a:t>a local loop.</a:t>
            </a:r>
            <a:endParaRPr/>
          </a:p>
          <a:p>
            <a:pPr marL="0" lvl="0" indent="0" algn="just" rtl="0">
              <a:lnSpc>
                <a:spcPct val="100000"/>
              </a:lnSpc>
              <a:spcBef>
                <a:spcPts val="56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3.DSL</a:t>
            </a:r>
            <a:r>
              <a:rPr lang="en-US" sz="2800" b="0" i="0" u="none">
                <a:solidFill>
                  <a:schemeClr val="dk1"/>
                </a:solidFill>
                <a:latin typeface="Times New Roman"/>
                <a:ea typeface="Times New Roman"/>
                <a:cs typeface="Times New Roman"/>
                <a:sym typeface="Times New Roman"/>
              </a:rPr>
              <a:t>(digital subscriber line):</a:t>
            </a:r>
            <a:endParaRPr/>
          </a:p>
          <a:p>
            <a:pPr marL="0" lvl="0" indent="0" algn="just"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technology through which local loop telephone line 	of telecom network is used to accomplish high 	speed delivery of data. Data video voice and 	multimedia is called DSL. The link between 	subscriber and network is analog line.</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0"/>
          <p:cNvSpPr txBox="1">
            <a:spLocks noGrp="1"/>
          </p:cNvSpPr>
          <p:nvPr>
            <p:ph type="subTitle" idx="1"/>
          </p:nvPr>
        </p:nvSpPr>
        <p:spPr>
          <a:xfrm>
            <a:off x="228600" y="304800"/>
            <a:ext cx="8534400" cy="6248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3.OPTICAL FIBER:</a:t>
            </a:r>
            <a:endParaRPr/>
          </a:p>
          <a:p>
            <a:pPr marL="0" lvl="0" indent="0" algn="just"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It is a medium to transmit data at high rates. Noise resistance high bandwidth.</a:t>
            </a:r>
            <a:endParaRPr/>
          </a:p>
          <a:p>
            <a:pPr marL="0" lvl="0" indent="0" algn="just"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Expensive compared to other types of cable.</a:t>
            </a:r>
            <a:endParaRPr/>
          </a:p>
          <a:p>
            <a:pPr marL="0" lvl="0" indent="0" algn="l" rtl="0">
              <a:lnSpc>
                <a:spcPct val="100000"/>
              </a:lnSpc>
              <a:spcBef>
                <a:spcPts val="56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4.RF(RADIO FREQUENCY):</a:t>
            </a:r>
            <a:br>
              <a:rPr lang="en-US" sz="2800" b="1" i="0" u="none">
                <a:solidFill>
                  <a:schemeClr val="dk1"/>
                </a:solidFill>
                <a:latin typeface="Times New Roman"/>
                <a:ea typeface="Times New Roman"/>
                <a:cs typeface="Times New Roman"/>
                <a:sym typeface="Times New Roman"/>
              </a:rPr>
            </a:br>
            <a:r>
              <a:rPr lang="en-US" sz="2800" b="0" i="0" u="none">
                <a:solidFill>
                  <a:schemeClr val="dk1"/>
                </a:solidFill>
                <a:latin typeface="Times New Roman"/>
                <a:ea typeface="Times New Roman"/>
                <a:cs typeface="Times New Roman"/>
                <a:sym typeface="Times New Roman"/>
              </a:rPr>
              <a:t>RF can travel through air or space but require specific transmitting mechanism. It has frequency between 3KHz to 300GHz.</a:t>
            </a:r>
            <a:endParaRPr/>
          </a:p>
          <a:p>
            <a:pPr marL="0" lvl="0" indent="0" algn="just" rtl="0">
              <a:lnSpc>
                <a:spcPct val="100000"/>
              </a:lnSpc>
              <a:spcBef>
                <a:spcPts val="56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5. ISDN</a:t>
            </a:r>
            <a:r>
              <a:rPr lang="en-US" sz="2800" b="0" i="0" u="none">
                <a:solidFill>
                  <a:schemeClr val="dk1"/>
                </a:solidFill>
                <a:latin typeface="Times New Roman"/>
                <a:ea typeface="Times New Roman"/>
                <a:cs typeface="Times New Roman"/>
                <a:sym typeface="Times New Roman"/>
              </a:rPr>
              <a:t> (integrated services digital network):</a:t>
            </a:r>
            <a:endParaRPr/>
          </a:p>
          <a:p>
            <a:pPr marL="0" lvl="0" indent="0" algn="just"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ISDN was developed by ITU-T in 1976.</a:t>
            </a:r>
            <a:endParaRPr/>
          </a:p>
          <a:p>
            <a:pPr marL="0" lvl="0" indent="0" algn="just"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It is set of protocols that combines digital telephony and data transport services.</a:t>
            </a:r>
            <a:endParaRPr/>
          </a:p>
          <a:p>
            <a:pPr marL="0" lvl="0" indent="0" algn="ctr" rtl="0">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0"/>
            <a:ext cx="8229600" cy="1143000"/>
          </a:xfrm>
        </p:spPr>
        <p:txBody>
          <a:bodyPr/>
          <a:lstStyle/>
          <a:p>
            <a:r>
              <a:rPr lang="en-US" dirty="0"/>
              <a:t> </a:t>
            </a:r>
            <a:endParaRPr lang="en-IN" dirty="0"/>
          </a:p>
        </p:txBody>
      </p:sp>
      <p:sp>
        <p:nvSpPr>
          <p:cNvPr id="3" name="Content Placeholder 2"/>
          <p:cNvSpPr>
            <a:spLocks noGrp="1"/>
          </p:cNvSpPr>
          <p:nvPr>
            <p:ph idx="4294967295"/>
          </p:nvPr>
        </p:nvSpPr>
        <p:spPr>
          <a:xfrm>
            <a:off x="0" y="1646238"/>
            <a:ext cx="8229600" cy="4525962"/>
          </a:xfrm>
        </p:spPr>
        <p:txBody>
          <a:bodyPr/>
          <a:lstStyle/>
          <a:p>
            <a:pPr>
              <a:buNone/>
            </a:pPr>
            <a:r>
              <a:rPr lang="en-US" dirty="0"/>
              <a:t>  </a:t>
            </a:r>
            <a:endParaRPr lang="en-IN" dirty="0"/>
          </a:p>
        </p:txBody>
      </p:sp>
      <p:sp>
        <p:nvSpPr>
          <p:cNvPr id="4" name="Text Box 4"/>
          <p:cNvSpPr txBox="1">
            <a:spLocks noChangeArrowheads="1"/>
          </p:cNvSpPr>
          <p:nvPr/>
        </p:nvSpPr>
        <p:spPr bwMode="auto">
          <a:xfrm>
            <a:off x="685800" y="838200"/>
            <a:ext cx="8229600" cy="2677656"/>
          </a:xfrm>
          <a:prstGeom prst="rect">
            <a:avLst/>
          </a:prstGeom>
          <a:noFill/>
          <a:ln w="9525">
            <a:noFill/>
            <a:miter lim="800000"/>
            <a:headEnd/>
            <a:tailEnd/>
          </a:ln>
        </p:spPr>
        <p:txBody>
          <a:bodyPr>
            <a:spAutoFit/>
          </a:bodyPr>
          <a:lstStyle/>
          <a:p>
            <a:pPr>
              <a:spcBef>
                <a:spcPct val="50000"/>
              </a:spcBef>
            </a:pPr>
            <a:endParaRPr lang="en-US" dirty="0">
              <a:latin typeface="Arial" charset="0"/>
            </a:endParaRPr>
          </a:p>
          <a:p>
            <a:pPr>
              <a:spcBef>
                <a:spcPct val="50000"/>
              </a:spcBef>
            </a:pPr>
            <a:endParaRPr lang="en-US" dirty="0">
              <a:latin typeface="Arial" charset="0"/>
            </a:endParaRPr>
          </a:p>
          <a:p>
            <a:pPr>
              <a:spcBef>
                <a:spcPct val="50000"/>
              </a:spcBef>
            </a:pPr>
            <a:endParaRPr lang="en-US" dirty="0">
              <a:latin typeface="Arial" charset="0"/>
            </a:endParaRPr>
          </a:p>
          <a:p>
            <a:pPr>
              <a:spcBef>
                <a:spcPct val="50000"/>
              </a:spcBef>
            </a:pPr>
            <a:endParaRPr lang="en-US" dirty="0">
              <a:latin typeface="Arial" charset="0"/>
            </a:endParaRPr>
          </a:p>
          <a:p>
            <a:pPr>
              <a:spcBef>
                <a:spcPct val="50000"/>
              </a:spcBef>
            </a:pPr>
            <a:endParaRPr lang="en-US" dirty="0">
              <a:latin typeface="Arial" charset="0"/>
            </a:endParaRPr>
          </a:p>
        </p:txBody>
      </p:sp>
      <p:pic>
        <p:nvPicPr>
          <p:cNvPr id="5" name="Picture 7" descr="network06"/>
          <p:cNvPicPr>
            <a:picLocks noChangeAspect="1" noChangeArrowheads="1"/>
          </p:cNvPicPr>
          <p:nvPr/>
        </p:nvPicPr>
        <p:blipFill>
          <a:blip r:embed="rId2" cstate="print"/>
          <a:srcRect/>
          <a:stretch>
            <a:fillRect/>
          </a:stretch>
        </p:blipFill>
        <p:spPr bwMode="auto">
          <a:xfrm>
            <a:off x="4800600" y="3657600"/>
            <a:ext cx="2360613" cy="1771650"/>
          </a:xfrm>
          <a:prstGeom prst="rect">
            <a:avLst/>
          </a:prstGeom>
          <a:noFill/>
          <a:ln w="38100">
            <a:solidFill>
              <a:schemeClr val="bg1"/>
            </a:solidFill>
            <a:miter lim="800000"/>
            <a:headEnd/>
            <a:tailEnd/>
          </a:ln>
        </p:spPr>
      </p:pic>
      <p:sp>
        <p:nvSpPr>
          <p:cNvPr id="6" name="Text Box 5"/>
          <p:cNvSpPr txBox="1">
            <a:spLocks noChangeArrowheads="1"/>
          </p:cNvSpPr>
          <p:nvPr/>
        </p:nvSpPr>
        <p:spPr bwMode="auto">
          <a:xfrm rot="20367460">
            <a:off x="774700" y="965200"/>
            <a:ext cx="4511675" cy="1754188"/>
          </a:xfrm>
          <a:prstGeom prst="rect">
            <a:avLst/>
          </a:prstGeom>
          <a:noFill/>
          <a:ln w="57150">
            <a:solidFill>
              <a:schemeClr val="bg1"/>
            </a:solidFill>
            <a:miter lim="800000"/>
            <a:headEnd/>
            <a:tailEnd/>
          </a:ln>
        </p:spPr>
        <p:txBody>
          <a:bodyPr>
            <a:spAutoFit/>
          </a:bodyPr>
          <a:lstStyle/>
          <a:p>
            <a:pPr algn="ctr">
              <a:spcBef>
                <a:spcPct val="50000"/>
              </a:spcBef>
            </a:pPr>
            <a:r>
              <a:rPr lang="en-US" sz="5400" b="1" u="sng">
                <a:solidFill>
                  <a:schemeClr val="bg1"/>
                </a:solidFill>
                <a:latin typeface="Bradley Hand ITC" pitchFamily="66" charset="0"/>
              </a:rPr>
              <a:t>NETWORK DEVICES</a:t>
            </a:r>
            <a:r>
              <a:rPr lang="en-US" sz="5400" b="1" i="1" u="sng">
                <a:solidFill>
                  <a:schemeClr val="bg1"/>
                </a:solidFill>
                <a:latin typeface="Bradley Hand ITC" pitchFamily="66" charset="0"/>
              </a:rPr>
              <a:t> </a:t>
            </a:r>
          </a:p>
        </p:txBody>
      </p:sp>
      <p:sp>
        <p:nvSpPr>
          <p:cNvPr id="7" name="Rectangle 6"/>
          <p:cNvSpPr/>
          <p:nvPr/>
        </p:nvSpPr>
        <p:spPr>
          <a:xfrm>
            <a:off x="990600" y="3810000"/>
            <a:ext cx="4419600" cy="830997"/>
          </a:xfrm>
          <a:prstGeom prst="rect">
            <a:avLst/>
          </a:prstGeom>
        </p:spPr>
        <p:txBody>
          <a:bodyPr wrap="square">
            <a:spAutoFit/>
          </a:bodyPr>
          <a:lstStyle/>
          <a:p>
            <a:endParaRPr lang="en-US" b="1" dirty="0">
              <a:latin typeface="Copperplate Gothic Light" pitchFamily="34" charset="0"/>
            </a:endParaRPr>
          </a:p>
          <a:p>
            <a:r>
              <a:rPr lang="en-US" dirty="0">
                <a:latin typeface="Copperplate Gothic Light" pitchFamily="34" charset="0"/>
              </a:rPr>
              <a:t>   </a:t>
            </a:r>
            <a:endParaRPr lang="en-IN"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5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en-IN" dirty="0"/>
          </a:p>
        </p:txBody>
      </p:sp>
      <p:sp>
        <p:nvSpPr>
          <p:cNvPr id="3" name="Content Placeholder 2"/>
          <p:cNvSpPr>
            <a:spLocks noGrp="1"/>
          </p:cNvSpPr>
          <p:nvPr>
            <p:ph idx="1"/>
          </p:nvPr>
        </p:nvSpPr>
        <p:spPr/>
        <p:txBody>
          <a:bodyPr/>
          <a:lstStyle/>
          <a:p>
            <a:r>
              <a:rPr lang="en-US" dirty="0"/>
              <a:t> </a:t>
            </a:r>
            <a:endParaRPr lang="en-IN" dirty="0"/>
          </a:p>
        </p:txBody>
      </p:sp>
      <p:sp>
        <p:nvSpPr>
          <p:cNvPr id="4" name="TextBox 3"/>
          <p:cNvSpPr txBox="1">
            <a:spLocks noChangeArrowheads="1"/>
          </p:cNvSpPr>
          <p:nvPr/>
        </p:nvSpPr>
        <p:spPr bwMode="auto">
          <a:xfrm>
            <a:off x="361950" y="914400"/>
            <a:ext cx="2228850" cy="830263"/>
          </a:xfrm>
          <a:prstGeom prst="rect">
            <a:avLst/>
          </a:prstGeom>
          <a:noFill/>
          <a:ln w="9525">
            <a:noFill/>
            <a:miter lim="800000"/>
            <a:headEnd/>
            <a:tailEnd/>
          </a:ln>
        </p:spPr>
        <p:txBody>
          <a:bodyPr wrap="none">
            <a:spAutoFit/>
          </a:bodyPr>
          <a:lstStyle/>
          <a:p>
            <a:r>
              <a:rPr lang="en-US" sz="4800" u="sng"/>
              <a:t>Modem</a:t>
            </a:r>
            <a:endParaRPr lang="en-IN" sz="4800" u="sng"/>
          </a:p>
        </p:txBody>
      </p:sp>
      <p:sp>
        <p:nvSpPr>
          <p:cNvPr id="5" name="TextBox 4"/>
          <p:cNvSpPr txBox="1">
            <a:spLocks noChangeArrowheads="1"/>
          </p:cNvSpPr>
          <p:nvPr/>
        </p:nvSpPr>
        <p:spPr bwMode="auto">
          <a:xfrm>
            <a:off x="990600" y="1676400"/>
            <a:ext cx="6938963" cy="2246313"/>
          </a:xfrm>
          <a:prstGeom prst="rect">
            <a:avLst/>
          </a:prstGeom>
          <a:noFill/>
          <a:ln w="9525">
            <a:noFill/>
            <a:miter lim="800000"/>
            <a:headEnd/>
            <a:tailEnd/>
          </a:ln>
        </p:spPr>
        <p:txBody>
          <a:bodyPr wrap="none">
            <a:spAutoFit/>
          </a:bodyPr>
          <a:lstStyle/>
          <a:p>
            <a:pPr algn="ctr"/>
            <a:r>
              <a:rPr lang="en-US" sz="2800" dirty="0"/>
              <a:t> A modem is a computer peripheral that </a:t>
            </a:r>
          </a:p>
          <a:p>
            <a:pPr algn="ctr"/>
            <a:r>
              <a:rPr lang="en-US" sz="2800" dirty="0"/>
              <a:t>allows us to connect </a:t>
            </a:r>
          </a:p>
          <a:p>
            <a:pPr algn="ctr"/>
            <a:r>
              <a:rPr lang="en-US" sz="2800" dirty="0"/>
              <a:t>and communicate with other computers </a:t>
            </a:r>
          </a:p>
          <a:p>
            <a:pPr algn="ctr"/>
            <a:r>
              <a:rPr lang="en-US" sz="2800" dirty="0"/>
              <a:t>via </a:t>
            </a:r>
          </a:p>
          <a:p>
            <a:pPr algn="ctr"/>
            <a:r>
              <a:rPr lang="en-US" sz="2800" dirty="0"/>
              <a:t>telephone lines. </a:t>
            </a:r>
            <a:endParaRPr lang="en-IN" sz="2800" dirty="0"/>
          </a:p>
        </p:txBody>
      </p:sp>
      <p:sp>
        <p:nvSpPr>
          <p:cNvPr id="6" name="TextBox 5"/>
          <p:cNvSpPr txBox="1">
            <a:spLocks noChangeArrowheads="1"/>
          </p:cNvSpPr>
          <p:nvPr/>
        </p:nvSpPr>
        <p:spPr bwMode="auto">
          <a:xfrm>
            <a:off x="955675" y="4114800"/>
            <a:ext cx="7342188" cy="2246313"/>
          </a:xfrm>
          <a:prstGeom prst="rect">
            <a:avLst/>
          </a:prstGeom>
          <a:noFill/>
          <a:ln w="9525">
            <a:noFill/>
            <a:miter lim="800000"/>
            <a:headEnd/>
            <a:tailEnd/>
          </a:ln>
        </p:spPr>
        <p:txBody>
          <a:bodyPr wrap="none">
            <a:spAutoFit/>
          </a:bodyPr>
          <a:lstStyle/>
          <a:p>
            <a:pPr algn="ctr"/>
            <a:r>
              <a:rPr lang="en-US" sz="2000" dirty="0"/>
              <a:t>In other words, Modem (</a:t>
            </a:r>
            <a:r>
              <a:rPr lang="en-US" sz="2000" b="1" dirty="0"/>
              <a:t>Mo</a:t>
            </a:r>
            <a:r>
              <a:rPr lang="en-US" sz="2000" dirty="0"/>
              <a:t>dulator-</a:t>
            </a:r>
            <a:r>
              <a:rPr lang="en-US" sz="2000" b="1" dirty="0"/>
              <a:t>Dem</a:t>
            </a:r>
            <a:r>
              <a:rPr lang="en-US" sz="2000" dirty="0"/>
              <a:t>odulator) </a:t>
            </a:r>
          </a:p>
          <a:p>
            <a:pPr algn="ctr"/>
            <a:r>
              <a:rPr lang="en-US" sz="2000" dirty="0"/>
              <a:t>is a communication device</a:t>
            </a:r>
          </a:p>
          <a:p>
            <a:pPr algn="ctr"/>
            <a:r>
              <a:rPr lang="en-US" sz="2000" dirty="0"/>
              <a:t> that converts binary signal into analog signals (Modulation) </a:t>
            </a:r>
          </a:p>
          <a:p>
            <a:pPr algn="ctr"/>
            <a:r>
              <a:rPr lang="en-US" sz="2000" dirty="0"/>
              <a:t>for transmission over the telephone lines and converts </a:t>
            </a:r>
          </a:p>
          <a:p>
            <a:pPr algn="ctr"/>
            <a:r>
              <a:rPr lang="en-US" sz="2000" dirty="0"/>
              <a:t>these analog signals back into binary form ( Demodulation) </a:t>
            </a:r>
          </a:p>
          <a:p>
            <a:pPr algn="ctr"/>
            <a:r>
              <a:rPr lang="en-US" sz="2000" dirty="0"/>
              <a:t>at the receiving end.  </a:t>
            </a:r>
          </a:p>
          <a:p>
            <a:pPr algn="ctr"/>
            <a:endParaRPr lang="en-IN" sz="2000" dirty="0"/>
          </a:p>
        </p:txBody>
      </p:sp>
      <p:pic>
        <p:nvPicPr>
          <p:cNvPr id="7" name="Picture 6" descr="ANd9GcSRnfA30wolI9WMB02IzzEsrq32n3VQK2OricZUPb3NA9C8qHVu"/>
          <p:cNvPicPr>
            <a:picLocks noChangeAspect="1" noChangeArrowheads="1"/>
          </p:cNvPicPr>
          <p:nvPr/>
        </p:nvPicPr>
        <p:blipFill>
          <a:blip r:embed="rId2" cstate="print"/>
          <a:srcRect/>
          <a:stretch>
            <a:fillRect/>
          </a:stretch>
        </p:blipFill>
        <p:spPr bwMode="auto">
          <a:xfrm>
            <a:off x="3200400" y="2709862"/>
            <a:ext cx="1803400" cy="1404938"/>
          </a:xfrm>
          <a:prstGeom prst="rect">
            <a:avLst/>
          </a:prstGeom>
          <a:noFill/>
          <a:ln w="57150">
            <a:solidFill>
              <a:schemeClr val="bg1"/>
            </a:solid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500" fill="hold"/>
                                        <p:tgtEl>
                                          <p:spTgt spid="7"/>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7"/>
                                        </p:tgtEl>
                                        <p:attrNameLst>
                                          <p:attrName>ppt_x</p:attrName>
                                        </p:attrNameLst>
                                      </p:cBhvr>
                                      <p:tavLst>
                                        <p:tav tm="0">
                                          <p:val>
                                            <p:strVal val="ppt_x"/>
                                          </p:val>
                                        </p:tav>
                                        <p:tav tm="100000">
                                          <p:val>
                                            <p:strVal val="ppt_x"/>
                                          </p:val>
                                        </p:tav>
                                      </p:tavLst>
                                    </p:anim>
                                    <p:anim calcmode="lin" valueType="num">
                                      <p:cBhvr additive="base">
                                        <p:cTn id="21" dur="500"/>
                                        <p:tgtEl>
                                          <p:spTgt spid="7"/>
                                        </p:tgtEl>
                                        <p:attrNameLst>
                                          <p:attrName>ppt_y</p:attrName>
                                        </p:attrNameLst>
                                      </p:cBhvr>
                                      <p:tavLst>
                                        <p:tav tm="0">
                                          <p:val>
                                            <p:strVal val="ppt_y"/>
                                          </p:val>
                                        </p:tav>
                                        <p:tav tm="100000">
                                          <p:val>
                                            <p:strVal val="1+ppt_h/2"/>
                                          </p:val>
                                        </p:tav>
                                      </p:tavLst>
                                    </p:anim>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838200" y="381000"/>
            <a:ext cx="7543800" cy="641350"/>
          </a:xfrm>
          <a:prstGeom prst="rect">
            <a:avLst/>
          </a:prstGeom>
          <a:noFill/>
          <a:ln w="9525">
            <a:noFill/>
            <a:miter lim="800000"/>
            <a:headEnd/>
            <a:tailEnd/>
          </a:ln>
        </p:spPr>
        <p:txBody>
          <a:bodyPr>
            <a:spAutoFit/>
          </a:bodyPr>
          <a:lstStyle/>
          <a:p>
            <a:pPr>
              <a:spcBef>
                <a:spcPct val="50000"/>
              </a:spcBef>
            </a:pPr>
            <a:r>
              <a:rPr lang="en-US" sz="3600"/>
              <a:t>                </a:t>
            </a:r>
            <a:endParaRPr lang="en-US" sz="3600" b="1" u="sng"/>
          </a:p>
        </p:txBody>
      </p:sp>
      <p:sp>
        <p:nvSpPr>
          <p:cNvPr id="5" name="Text Box 4"/>
          <p:cNvSpPr txBox="1">
            <a:spLocks noChangeArrowheads="1"/>
          </p:cNvSpPr>
          <p:nvPr/>
        </p:nvSpPr>
        <p:spPr bwMode="auto">
          <a:xfrm>
            <a:off x="381000" y="1219200"/>
            <a:ext cx="8534400" cy="461963"/>
          </a:xfrm>
          <a:prstGeom prst="rect">
            <a:avLst/>
          </a:prstGeom>
          <a:noFill/>
          <a:ln w="9525">
            <a:noFill/>
            <a:miter lim="800000"/>
            <a:headEnd/>
            <a:tailEnd/>
          </a:ln>
        </p:spPr>
        <p:txBody>
          <a:bodyPr>
            <a:spAutoFit/>
          </a:bodyPr>
          <a:lstStyle/>
          <a:p>
            <a:pPr>
              <a:spcBef>
                <a:spcPct val="50000"/>
              </a:spcBef>
            </a:pPr>
            <a:r>
              <a:rPr lang="en-US"/>
              <a:t>     </a:t>
            </a:r>
            <a:endParaRPr lang="en-US" sz="2400"/>
          </a:p>
        </p:txBody>
      </p:sp>
      <p:sp>
        <p:nvSpPr>
          <p:cNvPr id="6" name="Text Box 2"/>
          <p:cNvSpPr txBox="1">
            <a:spLocks noChangeArrowheads="1"/>
          </p:cNvSpPr>
          <p:nvPr/>
        </p:nvSpPr>
        <p:spPr bwMode="auto">
          <a:xfrm>
            <a:off x="228600" y="762000"/>
            <a:ext cx="5334000" cy="584200"/>
          </a:xfrm>
          <a:prstGeom prst="rect">
            <a:avLst/>
          </a:prstGeom>
          <a:noFill/>
          <a:ln w="9525">
            <a:noFill/>
            <a:miter lim="800000"/>
            <a:headEnd/>
            <a:tailEnd/>
          </a:ln>
        </p:spPr>
        <p:txBody>
          <a:bodyPr>
            <a:spAutoFit/>
          </a:bodyPr>
          <a:lstStyle/>
          <a:p>
            <a:pPr algn="ctr">
              <a:spcBef>
                <a:spcPct val="50000"/>
              </a:spcBef>
            </a:pPr>
            <a:r>
              <a:rPr lang="en-US" sz="3200" b="1" u="sng"/>
              <a:t>WORKING OF MODEM </a:t>
            </a:r>
          </a:p>
        </p:txBody>
      </p:sp>
      <p:pic>
        <p:nvPicPr>
          <p:cNvPr id="7" name="Picture 5" descr="modulation demodulation"/>
          <p:cNvPicPr>
            <a:picLocks noChangeAspect="1" noChangeArrowheads="1"/>
          </p:cNvPicPr>
          <p:nvPr/>
        </p:nvPicPr>
        <p:blipFill>
          <a:blip r:embed="rId2" cstate="print"/>
          <a:srcRect/>
          <a:stretch>
            <a:fillRect/>
          </a:stretch>
        </p:blipFill>
        <p:spPr bwMode="auto">
          <a:xfrm>
            <a:off x="2323967" y="4358627"/>
            <a:ext cx="4496066" cy="2106848"/>
          </a:xfrm>
          <a:prstGeom prst="rect">
            <a:avLst/>
          </a:prstGeom>
          <a:noFill/>
          <a:ln w="57150">
            <a:solidFill>
              <a:schemeClr val="bg1"/>
            </a:solidFill>
            <a:miter lim="800000"/>
            <a:headEnd/>
            <a:tailEnd/>
          </a:ln>
        </p:spPr>
      </p:pic>
      <p:sp>
        <p:nvSpPr>
          <p:cNvPr id="8" name="Line 6"/>
          <p:cNvSpPr>
            <a:spLocks noChangeShapeType="1"/>
          </p:cNvSpPr>
          <p:nvPr/>
        </p:nvSpPr>
        <p:spPr bwMode="auto">
          <a:xfrm>
            <a:off x="1066800" y="2514600"/>
            <a:ext cx="0" cy="1752600"/>
          </a:xfrm>
          <a:prstGeom prst="line">
            <a:avLst/>
          </a:prstGeom>
          <a:noFill/>
          <a:ln w="9525">
            <a:solidFill>
              <a:schemeClr val="tx1"/>
            </a:solidFill>
            <a:round/>
            <a:headEnd/>
            <a:tailEnd/>
          </a:ln>
        </p:spPr>
        <p:txBody>
          <a:bodyPr/>
          <a:lstStyle/>
          <a:p>
            <a:endParaRPr lang="en-IN"/>
          </a:p>
        </p:txBody>
      </p:sp>
      <p:sp>
        <p:nvSpPr>
          <p:cNvPr id="9" name="Line 7"/>
          <p:cNvSpPr>
            <a:spLocks noChangeShapeType="1"/>
          </p:cNvSpPr>
          <p:nvPr/>
        </p:nvSpPr>
        <p:spPr bwMode="auto">
          <a:xfrm>
            <a:off x="1066800" y="2514600"/>
            <a:ext cx="1066800" cy="0"/>
          </a:xfrm>
          <a:prstGeom prst="line">
            <a:avLst/>
          </a:prstGeom>
          <a:noFill/>
          <a:ln w="9525">
            <a:solidFill>
              <a:schemeClr val="tx1"/>
            </a:solidFill>
            <a:round/>
            <a:headEnd/>
            <a:tailEnd/>
          </a:ln>
        </p:spPr>
        <p:txBody>
          <a:bodyPr/>
          <a:lstStyle/>
          <a:p>
            <a:endParaRPr lang="en-IN"/>
          </a:p>
        </p:txBody>
      </p:sp>
      <p:sp>
        <p:nvSpPr>
          <p:cNvPr id="10" name="Line 8"/>
          <p:cNvSpPr>
            <a:spLocks noChangeShapeType="1"/>
          </p:cNvSpPr>
          <p:nvPr/>
        </p:nvSpPr>
        <p:spPr bwMode="auto">
          <a:xfrm>
            <a:off x="2133600" y="2514600"/>
            <a:ext cx="0" cy="1752600"/>
          </a:xfrm>
          <a:prstGeom prst="line">
            <a:avLst/>
          </a:prstGeom>
          <a:noFill/>
          <a:ln w="9525">
            <a:solidFill>
              <a:schemeClr val="tx1"/>
            </a:solidFill>
            <a:round/>
            <a:headEnd/>
            <a:tailEnd/>
          </a:ln>
        </p:spPr>
        <p:txBody>
          <a:bodyPr/>
          <a:lstStyle/>
          <a:p>
            <a:endParaRPr lang="en-IN"/>
          </a:p>
        </p:txBody>
      </p:sp>
      <p:sp>
        <p:nvSpPr>
          <p:cNvPr id="11" name="Line 9"/>
          <p:cNvSpPr>
            <a:spLocks noChangeShapeType="1"/>
          </p:cNvSpPr>
          <p:nvPr/>
        </p:nvSpPr>
        <p:spPr bwMode="auto">
          <a:xfrm flipH="1">
            <a:off x="1066800" y="4267200"/>
            <a:ext cx="1066800" cy="0"/>
          </a:xfrm>
          <a:prstGeom prst="line">
            <a:avLst/>
          </a:prstGeom>
          <a:noFill/>
          <a:ln w="9525">
            <a:solidFill>
              <a:schemeClr val="tx1"/>
            </a:solidFill>
            <a:round/>
            <a:headEnd/>
            <a:tailEnd/>
          </a:ln>
        </p:spPr>
        <p:txBody>
          <a:bodyPr/>
          <a:lstStyle/>
          <a:p>
            <a:endParaRPr lang="en-IN"/>
          </a:p>
        </p:txBody>
      </p:sp>
      <p:sp>
        <p:nvSpPr>
          <p:cNvPr id="12" name="Text Box 11"/>
          <p:cNvSpPr txBox="1">
            <a:spLocks noChangeArrowheads="1"/>
          </p:cNvSpPr>
          <p:nvPr/>
        </p:nvSpPr>
        <p:spPr bwMode="auto">
          <a:xfrm>
            <a:off x="1219200" y="2971800"/>
            <a:ext cx="838200" cy="366713"/>
          </a:xfrm>
          <a:prstGeom prst="rect">
            <a:avLst/>
          </a:prstGeom>
          <a:noFill/>
          <a:ln w="9525">
            <a:noFill/>
            <a:miter lim="800000"/>
            <a:headEnd/>
            <a:tailEnd/>
          </a:ln>
        </p:spPr>
        <p:txBody>
          <a:bodyPr>
            <a:spAutoFit/>
          </a:bodyPr>
          <a:lstStyle/>
          <a:p>
            <a:pPr>
              <a:spcBef>
                <a:spcPct val="50000"/>
              </a:spcBef>
            </a:pPr>
            <a:r>
              <a:rPr lang="en-US" dirty="0"/>
              <a:t>DTE</a:t>
            </a:r>
          </a:p>
        </p:txBody>
      </p:sp>
      <p:sp>
        <p:nvSpPr>
          <p:cNvPr id="13" name="Text Box 12"/>
          <p:cNvSpPr txBox="1">
            <a:spLocks noChangeArrowheads="1"/>
          </p:cNvSpPr>
          <p:nvPr/>
        </p:nvSpPr>
        <p:spPr bwMode="auto">
          <a:xfrm>
            <a:off x="2590800" y="2590800"/>
            <a:ext cx="1066800" cy="1584325"/>
          </a:xfrm>
          <a:prstGeom prst="rect">
            <a:avLst/>
          </a:prstGeom>
          <a:noFill/>
          <a:ln w="9525">
            <a:solidFill>
              <a:schemeClr val="tx1"/>
            </a:solidFill>
            <a:miter lim="800000"/>
            <a:headEnd/>
            <a:tailEnd/>
          </a:ln>
        </p:spPr>
        <p:txBody>
          <a:bodyPr>
            <a:spAutoFit/>
          </a:bodyPr>
          <a:lstStyle/>
          <a:p>
            <a:pPr>
              <a:spcBef>
                <a:spcPct val="50000"/>
              </a:spcBef>
            </a:pPr>
            <a:r>
              <a:rPr lang="en-US" sz="1600" b="1" dirty="0"/>
              <a:t>MODEM</a:t>
            </a:r>
          </a:p>
          <a:p>
            <a:pPr>
              <a:spcBef>
                <a:spcPct val="50000"/>
              </a:spcBef>
            </a:pPr>
            <a:endParaRPr lang="en-US" b="1" dirty="0"/>
          </a:p>
          <a:p>
            <a:pPr>
              <a:spcBef>
                <a:spcPct val="50000"/>
              </a:spcBef>
            </a:pPr>
            <a:r>
              <a:rPr lang="en-US" b="1" dirty="0"/>
              <a:t> </a:t>
            </a:r>
            <a:r>
              <a:rPr lang="en-US" dirty="0"/>
              <a:t>DCE</a:t>
            </a:r>
          </a:p>
          <a:p>
            <a:pPr>
              <a:spcBef>
                <a:spcPct val="50000"/>
              </a:spcBef>
            </a:pPr>
            <a:endParaRPr lang="en-US" dirty="0"/>
          </a:p>
        </p:txBody>
      </p:sp>
      <p:sp>
        <p:nvSpPr>
          <p:cNvPr id="14" name="Line 13"/>
          <p:cNvSpPr>
            <a:spLocks noChangeShapeType="1"/>
          </p:cNvSpPr>
          <p:nvPr/>
        </p:nvSpPr>
        <p:spPr bwMode="auto">
          <a:xfrm>
            <a:off x="2133600" y="3352800"/>
            <a:ext cx="381000" cy="0"/>
          </a:xfrm>
          <a:prstGeom prst="line">
            <a:avLst/>
          </a:prstGeom>
          <a:noFill/>
          <a:ln w="9525">
            <a:solidFill>
              <a:schemeClr val="tx1"/>
            </a:solidFill>
            <a:round/>
            <a:headEnd/>
            <a:tailEnd type="triangle" w="med" len="med"/>
          </a:ln>
        </p:spPr>
        <p:txBody>
          <a:bodyPr/>
          <a:lstStyle/>
          <a:p>
            <a:endParaRPr lang="en-IN"/>
          </a:p>
        </p:txBody>
      </p:sp>
      <p:sp>
        <p:nvSpPr>
          <p:cNvPr id="15" name="Text Box 15"/>
          <p:cNvSpPr txBox="1">
            <a:spLocks noChangeArrowheads="1"/>
          </p:cNvSpPr>
          <p:nvPr/>
        </p:nvSpPr>
        <p:spPr bwMode="auto">
          <a:xfrm>
            <a:off x="5029200" y="2667000"/>
            <a:ext cx="1066800" cy="366713"/>
          </a:xfrm>
          <a:prstGeom prst="rect">
            <a:avLst/>
          </a:prstGeom>
          <a:noFill/>
          <a:ln w="9525">
            <a:noFill/>
            <a:miter lim="800000"/>
            <a:headEnd/>
            <a:tailEnd/>
          </a:ln>
        </p:spPr>
        <p:txBody>
          <a:bodyPr>
            <a:spAutoFit/>
          </a:bodyPr>
          <a:lstStyle/>
          <a:p>
            <a:pPr>
              <a:spcBef>
                <a:spcPct val="50000"/>
              </a:spcBef>
            </a:pPr>
            <a:endParaRPr lang="en-US"/>
          </a:p>
        </p:txBody>
      </p:sp>
      <p:sp>
        <p:nvSpPr>
          <p:cNvPr id="16" name="Text Box 16"/>
          <p:cNvSpPr txBox="1">
            <a:spLocks noChangeArrowheads="1"/>
          </p:cNvSpPr>
          <p:nvPr/>
        </p:nvSpPr>
        <p:spPr bwMode="auto">
          <a:xfrm>
            <a:off x="5105400" y="2590800"/>
            <a:ext cx="1143000" cy="1477328"/>
          </a:xfrm>
          <a:prstGeom prst="rect">
            <a:avLst/>
          </a:prstGeom>
          <a:noFill/>
          <a:ln w="9525">
            <a:solidFill>
              <a:schemeClr val="tx1"/>
            </a:solidFill>
            <a:miter lim="800000"/>
            <a:headEnd/>
            <a:tailEnd/>
          </a:ln>
        </p:spPr>
        <p:txBody>
          <a:bodyPr wrap="square">
            <a:spAutoFit/>
          </a:bodyPr>
          <a:lstStyle/>
          <a:p>
            <a:pPr>
              <a:spcBef>
                <a:spcPct val="50000"/>
              </a:spcBef>
            </a:pPr>
            <a:r>
              <a:rPr lang="en-US" sz="1800" dirty="0"/>
              <a:t>MODEM</a:t>
            </a:r>
          </a:p>
          <a:p>
            <a:pPr>
              <a:spcBef>
                <a:spcPct val="50000"/>
              </a:spcBef>
            </a:pPr>
            <a:r>
              <a:rPr lang="en-US" dirty="0"/>
              <a:t> </a:t>
            </a:r>
          </a:p>
          <a:p>
            <a:pPr>
              <a:spcBef>
                <a:spcPct val="50000"/>
              </a:spcBef>
            </a:pPr>
            <a:r>
              <a:rPr lang="en-US" dirty="0"/>
              <a:t>DCE</a:t>
            </a:r>
          </a:p>
        </p:txBody>
      </p:sp>
      <p:sp>
        <p:nvSpPr>
          <p:cNvPr id="17" name="Line 17"/>
          <p:cNvSpPr>
            <a:spLocks noChangeShapeType="1"/>
          </p:cNvSpPr>
          <p:nvPr/>
        </p:nvSpPr>
        <p:spPr bwMode="auto">
          <a:xfrm>
            <a:off x="3810000" y="3352800"/>
            <a:ext cx="1219200" cy="0"/>
          </a:xfrm>
          <a:prstGeom prst="line">
            <a:avLst/>
          </a:prstGeom>
          <a:noFill/>
          <a:ln w="9525">
            <a:solidFill>
              <a:schemeClr val="tx1"/>
            </a:solidFill>
            <a:round/>
            <a:headEnd/>
            <a:tailEnd type="triangle" w="med" len="med"/>
          </a:ln>
        </p:spPr>
        <p:txBody>
          <a:bodyPr/>
          <a:lstStyle/>
          <a:p>
            <a:endParaRPr lang="en-IN"/>
          </a:p>
        </p:txBody>
      </p:sp>
      <p:sp>
        <p:nvSpPr>
          <p:cNvPr id="18" name="Text Box 19"/>
          <p:cNvSpPr txBox="1">
            <a:spLocks noChangeArrowheads="1"/>
          </p:cNvSpPr>
          <p:nvPr/>
        </p:nvSpPr>
        <p:spPr bwMode="auto">
          <a:xfrm>
            <a:off x="3810000" y="2743200"/>
            <a:ext cx="1143000" cy="457200"/>
          </a:xfrm>
          <a:prstGeom prst="rect">
            <a:avLst/>
          </a:prstGeom>
          <a:noFill/>
          <a:ln w="9525">
            <a:noFill/>
            <a:miter lim="800000"/>
            <a:headEnd/>
            <a:tailEnd/>
          </a:ln>
        </p:spPr>
        <p:txBody>
          <a:bodyPr>
            <a:spAutoFit/>
          </a:bodyPr>
          <a:lstStyle/>
          <a:p>
            <a:pPr>
              <a:spcBef>
                <a:spcPct val="50000"/>
              </a:spcBef>
            </a:pPr>
            <a:r>
              <a:rPr lang="en-US" sz="1200" dirty="0"/>
              <a:t>TELEPHONE LINES</a:t>
            </a:r>
          </a:p>
        </p:txBody>
      </p:sp>
      <p:sp>
        <p:nvSpPr>
          <p:cNvPr id="19" name="Text Box 20"/>
          <p:cNvSpPr txBox="1">
            <a:spLocks noChangeArrowheads="1"/>
          </p:cNvSpPr>
          <p:nvPr/>
        </p:nvSpPr>
        <p:spPr bwMode="auto">
          <a:xfrm>
            <a:off x="7010400" y="2590800"/>
            <a:ext cx="990600" cy="1614488"/>
          </a:xfrm>
          <a:prstGeom prst="rect">
            <a:avLst/>
          </a:prstGeom>
          <a:noFill/>
          <a:ln w="9525">
            <a:solidFill>
              <a:schemeClr val="tx1"/>
            </a:solidFill>
            <a:miter lim="800000"/>
            <a:headEnd/>
            <a:tailEnd/>
          </a:ln>
        </p:spPr>
        <p:txBody>
          <a:bodyPr>
            <a:spAutoFit/>
          </a:bodyPr>
          <a:lstStyle/>
          <a:p>
            <a:pPr>
              <a:spcBef>
                <a:spcPct val="50000"/>
              </a:spcBef>
            </a:pPr>
            <a:endParaRPr lang="en-US"/>
          </a:p>
          <a:p>
            <a:pPr>
              <a:spcBef>
                <a:spcPct val="50000"/>
              </a:spcBef>
            </a:pPr>
            <a:r>
              <a:rPr lang="en-US"/>
              <a:t>   DTE</a:t>
            </a:r>
          </a:p>
          <a:p>
            <a:pPr>
              <a:spcBef>
                <a:spcPct val="50000"/>
              </a:spcBef>
            </a:pPr>
            <a:endParaRPr lang="en-US"/>
          </a:p>
          <a:p>
            <a:pPr>
              <a:spcBef>
                <a:spcPct val="50000"/>
              </a:spcBef>
            </a:pPr>
            <a:endParaRPr lang="en-US"/>
          </a:p>
        </p:txBody>
      </p:sp>
      <p:sp>
        <p:nvSpPr>
          <p:cNvPr id="20" name="Line 22"/>
          <p:cNvSpPr>
            <a:spLocks noChangeShapeType="1"/>
          </p:cNvSpPr>
          <p:nvPr/>
        </p:nvSpPr>
        <p:spPr bwMode="auto">
          <a:xfrm flipH="1">
            <a:off x="6400800" y="3276600"/>
            <a:ext cx="533400" cy="0"/>
          </a:xfrm>
          <a:prstGeom prst="line">
            <a:avLst/>
          </a:prstGeom>
          <a:noFill/>
          <a:ln w="9525">
            <a:solidFill>
              <a:schemeClr val="tx1"/>
            </a:solidFill>
            <a:round/>
            <a:headEnd/>
            <a:tailEnd type="triangle" w="med" len="med"/>
          </a:ln>
        </p:spPr>
        <p:txBody>
          <a:bodyPr/>
          <a:lstStyle/>
          <a:p>
            <a:endParaRPr lang="en-IN"/>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4)">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nodeType="clickEffect">
                                  <p:stCondLst>
                                    <p:cond delay="0"/>
                                  </p:stCondLst>
                                  <p:childTnLst>
                                    <p:animScale>
                                      <p:cBhvr>
                                        <p:cTn id="17" dur="500" fill="hold"/>
                                        <p:tgtEl>
                                          <p:spTgt spid="7"/>
                                        </p:tgtEl>
                                      </p:cBhvr>
                                      <p:by x="150000" y="150000"/>
                                    </p:animScale>
                                  </p:childTnLst>
                                </p:cTn>
                              </p:par>
                            </p:childTnLst>
                          </p:cTn>
                        </p:par>
                      </p:childTnLst>
                    </p:cTn>
                  </p:par>
                  <p:par>
                    <p:cTn id="18" fill="hold">
                      <p:stCondLst>
                        <p:cond delay="indefinite"/>
                      </p:stCondLst>
                      <p:childTnLst>
                        <p:par>
                          <p:cTn id="19" fill="hold">
                            <p:stCondLst>
                              <p:cond delay="0"/>
                            </p:stCondLst>
                            <p:childTnLst>
                              <p:par>
                                <p:cTn id="20" presetID="17" presetClass="exit" presetSubtype="10" fill="hold" nodeType="clickEffect">
                                  <p:stCondLst>
                                    <p:cond delay="0"/>
                                  </p:stCondLst>
                                  <p:childTnLst>
                                    <p:anim calcmode="lin" valueType="num">
                                      <p:cBhvr>
                                        <p:cTn id="21" dur="500"/>
                                        <p:tgtEl>
                                          <p:spTgt spid="7"/>
                                        </p:tgtEl>
                                        <p:attrNameLst>
                                          <p:attrName>ppt_w</p:attrName>
                                        </p:attrNameLst>
                                      </p:cBhvr>
                                      <p:tavLst>
                                        <p:tav tm="0">
                                          <p:val>
                                            <p:strVal val="ppt_w"/>
                                          </p:val>
                                        </p:tav>
                                        <p:tav tm="100000">
                                          <p:val>
                                            <p:fltVal val="0"/>
                                          </p:val>
                                        </p:tav>
                                      </p:tavLst>
                                    </p:anim>
                                    <p:anim calcmode="lin" valueType="num">
                                      <p:cBhvr>
                                        <p:cTn id="22" dur="500"/>
                                        <p:tgtEl>
                                          <p:spTgt spid="7"/>
                                        </p:tgtEl>
                                        <p:attrNameLst>
                                          <p:attrName>ppt_h</p:attrName>
                                        </p:attrNameLst>
                                      </p:cBhvr>
                                      <p:tavLst>
                                        <p:tav tm="0">
                                          <p:val>
                                            <p:strVal val="ppt_h"/>
                                          </p:val>
                                        </p:tav>
                                        <p:tav tm="100000">
                                          <p:val>
                                            <p:strVal val="ppt_h"/>
                                          </p:val>
                                        </p:tav>
                                      </p:tavLst>
                                    </p:anim>
                                    <p:set>
                                      <p:cBhvr>
                                        <p:cTn id="23" dur="1" fill="hold">
                                          <p:stCondLst>
                                            <p:cond delay="4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7"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par>
                                <p:cTn id="30" presetID="7" presetClass="entr" presetSubtype="4"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par>
                                <p:cTn id="34" presetID="7" presetClass="entr" presetSubtype="4"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par>
                                <p:cTn id="38" presetID="7" presetClass="entr" presetSubtype="4"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par>
                                <p:cTn id="42" presetID="7" presetClass="entr" presetSubtype="4"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par>
                                <p:cTn id="46" presetID="7" presetClass="entr" presetSubtype="4"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par>
                                <p:cTn id="50" presetID="7" presetClass="entr" presetSubtype="4"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par>
                                <p:cTn id="54" presetID="7" presetClass="entr" presetSubtype="4" fill="hold" grpId="0" nodeType="withEffect" nodePh="1">
                                  <p:stCondLst>
                                    <p:cond delay="0"/>
                                  </p:stCondLst>
                                  <p:endCondLst>
                                    <p:cond evt="begin" delay="0">
                                      <p:tn val="54"/>
                                    </p:cond>
                                  </p:end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par>
                                <p:cTn id="58" presetID="7" presetClass="entr" presetSubtype="4"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500" fill="hold"/>
                                        <p:tgtEl>
                                          <p:spTgt spid="16"/>
                                        </p:tgtEl>
                                        <p:attrNameLst>
                                          <p:attrName>ppt_x</p:attrName>
                                        </p:attrNameLst>
                                      </p:cBhvr>
                                      <p:tavLst>
                                        <p:tav tm="0">
                                          <p:val>
                                            <p:strVal val="#ppt_x"/>
                                          </p:val>
                                        </p:tav>
                                        <p:tav tm="100000">
                                          <p:val>
                                            <p:strVal val="#ppt_x"/>
                                          </p:val>
                                        </p:tav>
                                      </p:tavLst>
                                    </p:anim>
                                    <p:anim calcmode="lin" valueType="num">
                                      <p:cBhvr additive="base">
                                        <p:cTn id="61" dur="500" fill="hold"/>
                                        <p:tgtEl>
                                          <p:spTgt spid="16"/>
                                        </p:tgtEl>
                                        <p:attrNameLst>
                                          <p:attrName>ppt_y</p:attrName>
                                        </p:attrNameLst>
                                      </p:cBhvr>
                                      <p:tavLst>
                                        <p:tav tm="0">
                                          <p:val>
                                            <p:strVal val="1+#ppt_h/2"/>
                                          </p:val>
                                        </p:tav>
                                        <p:tav tm="100000">
                                          <p:val>
                                            <p:strVal val="#ppt_y"/>
                                          </p:val>
                                        </p:tav>
                                      </p:tavLst>
                                    </p:anim>
                                  </p:childTnLst>
                                </p:cTn>
                              </p:par>
                              <p:par>
                                <p:cTn id="62" presetID="7" presetClass="entr" presetSubtype="4"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fill="hold"/>
                                        <p:tgtEl>
                                          <p:spTgt spid="17"/>
                                        </p:tgtEl>
                                        <p:attrNameLst>
                                          <p:attrName>ppt_x</p:attrName>
                                        </p:attrNameLst>
                                      </p:cBhvr>
                                      <p:tavLst>
                                        <p:tav tm="0">
                                          <p:val>
                                            <p:strVal val="#ppt_x"/>
                                          </p:val>
                                        </p:tav>
                                        <p:tav tm="100000">
                                          <p:val>
                                            <p:strVal val="#ppt_x"/>
                                          </p:val>
                                        </p:tav>
                                      </p:tavLst>
                                    </p:anim>
                                    <p:anim calcmode="lin" valueType="num">
                                      <p:cBhvr additive="base">
                                        <p:cTn id="65" dur="500" fill="hold"/>
                                        <p:tgtEl>
                                          <p:spTgt spid="17"/>
                                        </p:tgtEl>
                                        <p:attrNameLst>
                                          <p:attrName>ppt_y</p:attrName>
                                        </p:attrNameLst>
                                      </p:cBhvr>
                                      <p:tavLst>
                                        <p:tav tm="0">
                                          <p:val>
                                            <p:strVal val="1+#ppt_h/2"/>
                                          </p:val>
                                        </p:tav>
                                        <p:tav tm="100000">
                                          <p:val>
                                            <p:strVal val="#ppt_y"/>
                                          </p:val>
                                        </p:tav>
                                      </p:tavLst>
                                    </p:anim>
                                  </p:childTnLst>
                                </p:cTn>
                              </p:par>
                              <p:par>
                                <p:cTn id="66" presetID="7" presetClass="entr" presetSubtype="4"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 fill="hold"/>
                                        <p:tgtEl>
                                          <p:spTgt spid="18"/>
                                        </p:tgtEl>
                                        <p:attrNameLst>
                                          <p:attrName>ppt_x</p:attrName>
                                        </p:attrNameLst>
                                      </p:cBhvr>
                                      <p:tavLst>
                                        <p:tav tm="0">
                                          <p:val>
                                            <p:strVal val="#ppt_x"/>
                                          </p:val>
                                        </p:tav>
                                        <p:tav tm="100000">
                                          <p:val>
                                            <p:strVal val="#ppt_x"/>
                                          </p:val>
                                        </p:tav>
                                      </p:tavLst>
                                    </p:anim>
                                    <p:anim calcmode="lin" valueType="num">
                                      <p:cBhvr additive="base">
                                        <p:cTn id="69" dur="500" fill="hold"/>
                                        <p:tgtEl>
                                          <p:spTgt spid="18"/>
                                        </p:tgtEl>
                                        <p:attrNameLst>
                                          <p:attrName>ppt_y</p:attrName>
                                        </p:attrNameLst>
                                      </p:cBhvr>
                                      <p:tavLst>
                                        <p:tav tm="0">
                                          <p:val>
                                            <p:strVal val="1+#ppt_h/2"/>
                                          </p:val>
                                        </p:tav>
                                        <p:tav tm="100000">
                                          <p:val>
                                            <p:strVal val="#ppt_y"/>
                                          </p:val>
                                        </p:tav>
                                      </p:tavLst>
                                    </p:anim>
                                  </p:childTnLst>
                                </p:cTn>
                              </p:par>
                              <p:par>
                                <p:cTn id="70" presetID="7" presetClass="entr" presetSubtype="4"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ppt_x"/>
                                          </p:val>
                                        </p:tav>
                                        <p:tav tm="100000">
                                          <p:val>
                                            <p:strVal val="#ppt_x"/>
                                          </p:val>
                                        </p:tav>
                                      </p:tavLst>
                                    </p:anim>
                                    <p:anim calcmode="lin" valueType="num">
                                      <p:cBhvr additive="base">
                                        <p:cTn id="73" dur="500" fill="hold"/>
                                        <p:tgtEl>
                                          <p:spTgt spid="19"/>
                                        </p:tgtEl>
                                        <p:attrNameLst>
                                          <p:attrName>ppt_y</p:attrName>
                                        </p:attrNameLst>
                                      </p:cBhvr>
                                      <p:tavLst>
                                        <p:tav tm="0">
                                          <p:val>
                                            <p:strVal val="1+#ppt_h/2"/>
                                          </p:val>
                                        </p:tav>
                                        <p:tav tm="100000">
                                          <p:val>
                                            <p:strVal val="#ppt_y"/>
                                          </p:val>
                                        </p:tav>
                                      </p:tavLst>
                                    </p:anim>
                                  </p:childTnLst>
                                </p:cTn>
                              </p:par>
                              <p:par>
                                <p:cTn id="74" presetID="7" presetClass="entr" presetSubtype="4"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P spid="11" grpId="0" animBg="1"/>
      <p:bldP spid="12" grpId="0"/>
      <p:bldP spid="13" grpId="0" animBg="1"/>
      <p:bldP spid="14" grpId="0" animBg="1"/>
      <p:bldP spid="15" grpId="0"/>
      <p:bldP spid="16" grpId="0" animBg="1"/>
      <p:bldP spid="17" grpId="0" animBg="1"/>
      <p:bldP spid="18" grpId="0"/>
      <p:bldP spid="19" grpId="0" animBg="1"/>
      <p:bldP spid="20"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rrowheads="1"/>
          </p:cNvSpPr>
          <p:nvPr/>
        </p:nvSpPr>
        <p:spPr bwMode="auto">
          <a:xfrm>
            <a:off x="152400" y="914400"/>
            <a:ext cx="8763000" cy="584200"/>
          </a:xfrm>
          <a:prstGeom prst="rect">
            <a:avLst/>
          </a:prstGeom>
          <a:noFill/>
          <a:ln w="9525">
            <a:noFill/>
            <a:miter lim="800000"/>
            <a:headEnd/>
            <a:tailEnd/>
          </a:ln>
        </p:spPr>
        <p:txBody>
          <a:bodyPr>
            <a:spAutoFit/>
          </a:bodyPr>
          <a:lstStyle/>
          <a:p>
            <a:pPr>
              <a:spcBef>
                <a:spcPct val="50000"/>
              </a:spcBef>
            </a:pPr>
            <a:r>
              <a:rPr lang="en-US" sz="3200" u="sng"/>
              <a:t>TWO BASIC PHYSICAL TYPES OF MODEM:</a:t>
            </a:r>
          </a:p>
        </p:txBody>
      </p:sp>
      <p:sp>
        <p:nvSpPr>
          <p:cNvPr id="12" name="Rectangle 11"/>
          <p:cNvSpPr>
            <a:spLocks noChangeArrowheads="1"/>
          </p:cNvSpPr>
          <p:nvPr/>
        </p:nvSpPr>
        <p:spPr bwMode="auto">
          <a:xfrm>
            <a:off x="381000" y="1676400"/>
            <a:ext cx="4195763" cy="523875"/>
          </a:xfrm>
          <a:prstGeom prst="rect">
            <a:avLst/>
          </a:prstGeom>
          <a:noFill/>
          <a:ln w="9525">
            <a:noFill/>
            <a:miter lim="800000"/>
            <a:headEnd/>
            <a:tailEnd/>
          </a:ln>
        </p:spPr>
        <p:txBody>
          <a:bodyPr wrap="none">
            <a:spAutoFit/>
          </a:bodyPr>
          <a:lstStyle/>
          <a:p>
            <a:pPr>
              <a:spcBef>
                <a:spcPct val="50000"/>
              </a:spcBef>
            </a:pPr>
            <a:r>
              <a:rPr lang="en-US" sz="2800"/>
              <a:t>1. INTERNAL MODEM: </a:t>
            </a:r>
          </a:p>
        </p:txBody>
      </p:sp>
      <p:sp>
        <p:nvSpPr>
          <p:cNvPr id="13" name="Rectangle 12"/>
          <p:cNvSpPr>
            <a:spLocks noChangeArrowheads="1"/>
          </p:cNvSpPr>
          <p:nvPr/>
        </p:nvSpPr>
        <p:spPr bwMode="auto">
          <a:xfrm>
            <a:off x="4648200" y="1676400"/>
            <a:ext cx="4146550" cy="523875"/>
          </a:xfrm>
          <a:prstGeom prst="rect">
            <a:avLst/>
          </a:prstGeom>
          <a:noFill/>
          <a:ln w="9525">
            <a:noFill/>
            <a:miter lim="800000"/>
            <a:headEnd/>
            <a:tailEnd/>
          </a:ln>
        </p:spPr>
        <p:txBody>
          <a:bodyPr wrap="none">
            <a:spAutoFit/>
          </a:bodyPr>
          <a:lstStyle/>
          <a:p>
            <a:pPr>
              <a:spcBef>
                <a:spcPct val="50000"/>
              </a:spcBef>
            </a:pPr>
            <a:r>
              <a:rPr lang="en-US" sz="2800"/>
              <a:t>2. EXTERNAL MODEM:</a:t>
            </a:r>
          </a:p>
        </p:txBody>
      </p:sp>
      <p:sp>
        <p:nvSpPr>
          <p:cNvPr id="14" name="Text Box 6"/>
          <p:cNvSpPr txBox="1">
            <a:spLocks noChangeArrowheads="1"/>
          </p:cNvSpPr>
          <p:nvPr/>
        </p:nvSpPr>
        <p:spPr bwMode="auto">
          <a:xfrm>
            <a:off x="685800" y="2438400"/>
            <a:ext cx="3124200" cy="3786188"/>
          </a:xfrm>
          <a:prstGeom prst="rect">
            <a:avLst/>
          </a:prstGeom>
          <a:noFill/>
          <a:ln w="9525">
            <a:noFill/>
            <a:miter lim="800000"/>
            <a:headEnd/>
            <a:tailEnd/>
          </a:ln>
        </p:spPr>
        <p:txBody>
          <a:bodyPr>
            <a:spAutoFit/>
          </a:bodyPr>
          <a:lstStyle/>
          <a:p>
            <a:pPr>
              <a:spcBef>
                <a:spcPct val="50000"/>
              </a:spcBef>
            </a:pPr>
            <a:r>
              <a:rPr lang="en-US" sz="2000"/>
              <a:t>Modems that are fixed within the computers. The advantage of an internal modem is the lack of extra wires required for installation. Internal modems get their power from the computer's power supply.</a:t>
            </a:r>
            <a:br>
              <a:rPr lang="en-US" sz="2000"/>
            </a:br>
            <a:r>
              <a:rPr lang="en-US" sz="2000"/>
              <a:t/>
            </a:r>
            <a:br>
              <a:rPr lang="en-US" sz="2000"/>
            </a:br>
            <a:endParaRPr lang="en-US" sz="2000"/>
          </a:p>
        </p:txBody>
      </p:sp>
      <p:sp>
        <p:nvSpPr>
          <p:cNvPr id="15" name="Text Box 4"/>
          <p:cNvSpPr txBox="1">
            <a:spLocks noChangeArrowheads="1"/>
          </p:cNvSpPr>
          <p:nvPr/>
        </p:nvSpPr>
        <p:spPr bwMode="auto">
          <a:xfrm>
            <a:off x="4876800" y="2438400"/>
            <a:ext cx="3733800" cy="4094163"/>
          </a:xfrm>
          <a:prstGeom prst="rect">
            <a:avLst/>
          </a:prstGeom>
          <a:noFill/>
          <a:ln w="9525">
            <a:noFill/>
            <a:miter lim="800000"/>
            <a:headEnd/>
            <a:tailEnd/>
          </a:ln>
        </p:spPr>
        <p:txBody>
          <a:bodyPr>
            <a:spAutoFit/>
          </a:bodyPr>
          <a:lstStyle/>
          <a:p>
            <a:pPr>
              <a:spcBef>
                <a:spcPct val="50000"/>
              </a:spcBef>
            </a:pPr>
            <a:r>
              <a:rPr lang="en-US" sz="2000"/>
              <a:t>Modems connected externally to the computer. External modems require a power source and extra wires to connect to the computer. The advantage of external modems is that they feature lights on the front so you can monitor the connection status. Internal modems cannot be viewed from outside the computer except in the back of the unit. </a:t>
            </a:r>
          </a:p>
        </p:txBody>
      </p:sp>
      <p:pic>
        <p:nvPicPr>
          <p:cNvPr id="16" name="Picture 4" descr="page32b"/>
          <p:cNvPicPr>
            <a:picLocks noChangeAspect="1" noChangeArrowheads="1"/>
          </p:cNvPicPr>
          <p:nvPr/>
        </p:nvPicPr>
        <p:blipFill>
          <a:blip r:embed="rId2" cstate="print"/>
          <a:srcRect/>
          <a:stretch>
            <a:fillRect/>
          </a:stretch>
        </p:blipFill>
        <p:spPr bwMode="auto">
          <a:xfrm>
            <a:off x="4648200" y="3733800"/>
            <a:ext cx="4267200" cy="2914650"/>
          </a:xfrm>
          <a:prstGeom prst="rect">
            <a:avLst/>
          </a:prstGeom>
          <a:noFill/>
          <a:ln w="38100">
            <a:solidFill>
              <a:schemeClr val="bg1"/>
            </a:solidFill>
            <a:miter lim="800000"/>
            <a:headEnd/>
            <a:tailEnd/>
          </a:ln>
        </p:spPr>
      </p:pic>
      <p:pic>
        <p:nvPicPr>
          <p:cNvPr id="17" name="Picture 3" descr="page32a"/>
          <p:cNvPicPr>
            <a:picLocks noChangeAspect="1" noChangeArrowheads="1"/>
          </p:cNvPicPr>
          <p:nvPr/>
        </p:nvPicPr>
        <p:blipFill>
          <a:blip r:embed="rId3" cstate="print"/>
          <a:srcRect/>
          <a:stretch>
            <a:fillRect/>
          </a:stretch>
        </p:blipFill>
        <p:spPr bwMode="auto">
          <a:xfrm>
            <a:off x="228600" y="3733800"/>
            <a:ext cx="4267200" cy="2946400"/>
          </a:xfrm>
          <a:prstGeom prst="rect">
            <a:avLst/>
          </a:prstGeom>
          <a:noFill/>
          <a:ln w="28575">
            <a:solidFill>
              <a:schemeClr val="bg1"/>
            </a:solid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strips(downLef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strVal val="#ppt_w*0.70"/>
                                          </p:val>
                                        </p:tav>
                                        <p:tav tm="100000">
                                          <p:val>
                                            <p:strVal val="#ppt_w"/>
                                          </p:val>
                                        </p:tav>
                                      </p:tavLst>
                                    </p:anim>
                                    <p:anim calcmode="lin" valueType="num">
                                      <p:cBhvr>
                                        <p:cTn id="31" dur="500" fill="hold"/>
                                        <p:tgtEl>
                                          <p:spTgt spid="15"/>
                                        </p:tgtEl>
                                        <p:attrNameLst>
                                          <p:attrName>ppt_h</p:attrName>
                                        </p:attrNameLst>
                                      </p:cBhvr>
                                      <p:tavLst>
                                        <p:tav tm="0">
                                          <p:val>
                                            <p:strVal val="#ppt_h"/>
                                          </p:val>
                                        </p:tav>
                                        <p:tav tm="100000">
                                          <p:val>
                                            <p:strVal val="#ppt_h"/>
                                          </p:val>
                                        </p:tav>
                                      </p:tavLst>
                                    </p:anim>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heel(4)">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4"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heel(4)">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4" grpId="1"/>
      <p:bldP spid="15" grpId="0"/>
      <p:bldP spid="15" grpId="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en-IN" dirty="0"/>
          </a:p>
        </p:txBody>
      </p:sp>
      <p:sp>
        <p:nvSpPr>
          <p:cNvPr id="3" name="Content Placeholder 2"/>
          <p:cNvSpPr>
            <a:spLocks noGrp="1"/>
          </p:cNvSpPr>
          <p:nvPr>
            <p:ph idx="1"/>
          </p:nvPr>
        </p:nvSpPr>
        <p:spPr/>
        <p:txBody>
          <a:bodyPr/>
          <a:lstStyle/>
          <a:p>
            <a:pPr>
              <a:buNone/>
            </a:pPr>
            <a:r>
              <a:rPr lang="en-US" dirty="0"/>
              <a:t> </a:t>
            </a:r>
            <a:endParaRPr lang="en-IN" dirty="0"/>
          </a:p>
        </p:txBody>
      </p:sp>
      <p:sp>
        <p:nvSpPr>
          <p:cNvPr id="4" name="Rectangle 3"/>
          <p:cNvSpPr>
            <a:spLocks noChangeArrowheads="1"/>
          </p:cNvSpPr>
          <p:nvPr/>
        </p:nvSpPr>
        <p:spPr bwMode="auto">
          <a:xfrm>
            <a:off x="317500" y="838200"/>
            <a:ext cx="1435100" cy="708025"/>
          </a:xfrm>
          <a:prstGeom prst="rect">
            <a:avLst/>
          </a:prstGeom>
          <a:noFill/>
          <a:ln w="9525">
            <a:noFill/>
            <a:miter lim="800000"/>
            <a:headEnd/>
            <a:tailEnd/>
          </a:ln>
        </p:spPr>
        <p:txBody>
          <a:bodyPr wrap="none">
            <a:spAutoFit/>
          </a:bodyPr>
          <a:lstStyle/>
          <a:p>
            <a:r>
              <a:rPr lang="en-US" sz="4000" b="1" u="sng"/>
              <a:t>HUB</a:t>
            </a:r>
            <a:r>
              <a:rPr lang="en-US" sz="4000"/>
              <a:t> </a:t>
            </a:r>
          </a:p>
        </p:txBody>
      </p:sp>
      <p:sp>
        <p:nvSpPr>
          <p:cNvPr id="5" name="Rectangle 4"/>
          <p:cNvSpPr>
            <a:spLocks noChangeArrowheads="1"/>
          </p:cNvSpPr>
          <p:nvPr/>
        </p:nvSpPr>
        <p:spPr bwMode="auto">
          <a:xfrm>
            <a:off x="762000" y="1447800"/>
            <a:ext cx="7924800" cy="954107"/>
          </a:xfrm>
          <a:prstGeom prst="rect">
            <a:avLst/>
          </a:prstGeom>
          <a:noFill/>
          <a:ln w="9525">
            <a:noFill/>
            <a:miter lim="800000"/>
            <a:headEnd/>
            <a:tailEnd/>
          </a:ln>
        </p:spPr>
        <p:txBody>
          <a:bodyPr>
            <a:spAutoFit/>
          </a:bodyPr>
          <a:lstStyle/>
          <a:p>
            <a:r>
              <a:rPr lang="en-US" sz="2800" dirty="0"/>
              <a:t>A Hub is a hardware device used to connect several  </a:t>
            </a:r>
            <a:endParaRPr lang="en-IN" sz="2800" dirty="0"/>
          </a:p>
          <a:p>
            <a:r>
              <a:rPr lang="en-US" sz="2800" dirty="0"/>
              <a:t>computers together. A hub contains multiple ports.</a:t>
            </a:r>
            <a:endParaRPr lang="en-IN" sz="2800" dirty="0"/>
          </a:p>
        </p:txBody>
      </p:sp>
      <p:sp>
        <p:nvSpPr>
          <p:cNvPr id="6" name="Rectangle 5"/>
          <p:cNvSpPr>
            <a:spLocks noChangeArrowheads="1"/>
          </p:cNvSpPr>
          <p:nvPr/>
        </p:nvSpPr>
        <p:spPr bwMode="auto">
          <a:xfrm>
            <a:off x="838200" y="2895600"/>
            <a:ext cx="6724650" cy="584200"/>
          </a:xfrm>
          <a:prstGeom prst="rect">
            <a:avLst/>
          </a:prstGeom>
          <a:noFill/>
          <a:ln w="9525">
            <a:noFill/>
            <a:miter lim="800000"/>
            <a:headEnd/>
            <a:tailEnd/>
          </a:ln>
        </p:spPr>
        <p:txBody>
          <a:bodyPr wrap="none">
            <a:spAutoFit/>
          </a:bodyPr>
          <a:lstStyle/>
          <a:p>
            <a:r>
              <a:rPr lang="en-US" sz="3200" dirty="0"/>
              <a:t>Hubs are either Passive or Active.</a:t>
            </a:r>
          </a:p>
        </p:txBody>
      </p:sp>
      <p:sp>
        <p:nvSpPr>
          <p:cNvPr id="7" name="Rectangle 6"/>
          <p:cNvSpPr>
            <a:spLocks noChangeArrowheads="1"/>
          </p:cNvSpPr>
          <p:nvPr/>
        </p:nvSpPr>
        <p:spPr bwMode="auto">
          <a:xfrm>
            <a:off x="838200" y="3505200"/>
            <a:ext cx="2790825" cy="523875"/>
          </a:xfrm>
          <a:prstGeom prst="rect">
            <a:avLst/>
          </a:prstGeom>
          <a:noFill/>
          <a:ln w="9525">
            <a:noFill/>
            <a:miter lim="800000"/>
            <a:headEnd/>
            <a:tailEnd/>
          </a:ln>
        </p:spPr>
        <p:txBody>
          <a:bodyPr wrap="none">
            <a:spAutoFit/>
          </a:bodyPr>
          <a:lstStyle/>
          <a:p>
            <a:r>
              <a:rPr lang="en-US" sz="2800" u="sng"/>
              <a:t>ACTIVE HUBS</a:t>
            </a:r>
            <a:r>
              <a:rPr lang="en-US" sz="2800"/>
              <a:t>:</a:t>
            </a:r>
          </a:p>
        </p:txBody>
      </p:sp>
      <p:sp>
        <p:nvSpPr>
          <p:cNvPr id="8" name="Rectangle 7"/>
          <p:cNvSpPr>
            <a:spLocks noChangeArrowheads="1"/>
          </p:cNvSpPr>
          <p:nvPr/>
        </p:nvSpPr>
        <p:spPr bwMode="auto">
          <a:xfrm>
            <a:off x="838200" y="3962400"/>
            <a:ext cx="7848600" cy="830263"/>
          </a:xfrm>
          <a:prstGeom prst="rect">
            <a:avLst/>
          </a:prstGeom>
          <a:noFill/>
          <a:ln w="9525">
            <a:noFill/>
            <a:miter lim="800000"/>
            <a:headEnd/>
            <a:tailEnd/>
          </a:ln>
        </p:spPr>
        <p:txBody>
          <a:bodyPr>
            <a:spAutoFit/>
          </a:bodyPr>
          <a:lstStyle/>
          <a:p>
            <a:r>
              <a:rPr lang="en-US" sz="2400"/>
              <a:t>Electrically amplifies the signal as it moves from one connected device to the other.</a:t>
            </a:r>
          </a:p>
        </p:txBody>
      </p:sp>
      <p:sp>
        <p:nvSpPr>
          <p:cNvPr id="9" name="Rectangle 8"/>
          <p:cNvSpPr>
            <a:spLocks noChangeArrowheads="1"/>
          </p:cNvSpPr>
          <p:nvPr/>
        </p:nvSpPr>
        <p:spPr bwMode="auto">
          <a:xfrm>
            <a:off x="990600" y="4876800"/>
            <a:ext cx="3016250" cy="523875"/>
          </a:xfrm>
          <a:prstGeom prst="rect">
            <a:avLst/>
          </a:prstGeom>
          <a:noFill/>
          <a:ln w="9525">
            <a:noFill/>
            <a:miter lim="800000"/>
            <a:headEnd/>
            <a:tailEnd/>
          </a:ln>
        </p:spPr>
        <p:txBody>
          <a:bodyPr wrap="none">
            <a:spAutoFit/>
          </a:bodyPr>
          <a:lstStyle/>
          <a:p>
            <a:r>
              <a:rPr lang="en-US" sz="2800" u="sng"/>
              <a:t>PASSIVE HUBS:</a:t>
            </a:r>
          </a:p>
        </p:txBody>
      </p:sp>
      <p:sp>
        <p:nvSpPr>
          <p:cNvPr id="10" name="Rectangle 9"/>
          <p:cNvSpPr>
            <a:spLocks noChangeArrowheads="1"/>
          </p:cNvSpPr>
          <p:nvPr/>
        </p:nvSpPr>
        <p:spPr bwMode="auto">
          <a:xfrm>
            <a:off x="838200" y="5410200"/>
            <a:ext cx="7924800" cy="954088"/>
          </a:xfrm>
          <a:prstGeom prst="rect">
            <a:avLst/>
          </a:prstGeom>
          <a:noFill/>
          <a:ln w="9525">
            <a:noFill/>
            <a:miter lim="800000"/>
            <a:headEnd/>
            <a:tailEnd/>
          </a:ln>
        </p:spPr>
        <p:txBody>
          <a:bodyPr>
            <a:spAutoFit/>
          </a:bodyPr>
          <a:lstStyle/>
          <a:p>
            <a:r>
              <a:rPr lang="en-US" sz="2800"/>
              <a:t>Allows the signal to pass from one computer to another without any change.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500"/>
                                        <p:tgtEl>
                                          <p:spTgt spid="7"/>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in)">
                                      <p:cBhvr>
                                        <p:cTn id="19" dur="500"/>
                                        <p:tgtEl>
                                          <p:spTgt spid="8"/>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i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1" nodeType="clickEffect">
                                  <p:stCondLst>
                                    <p:cond delay="0"/>
                                  </p:stCondLst>
                                  <p:childTnLst>
                                    <p:anim calcmode="lin" valueType="num">
                                      <p:cBhvr additive="base">
                                        <p:cTn id="29" dur="500"/>
                                        <p:tgtEl>
                                          <p:spTgt spid="4"/>
                                        </p:tgtEl>
                                        <p:attrNameLst>
                                          <p:attrName>ppt_x</p:attrName>
                                        </p:attrNameLst>
                                      </p:cBhvr>
                                      <p:tavLst>
                                        <p:tav tm="0">
                                          <p:val>
                                            <p:strVal val="ppt_x"/>
                                          </p:val>
                                        </p:tav>
                                        <p:tav tm="100000">
                                          <p:val>
                                            <p:strVal val="ppt_x"/>
                                          </p:val>
                                        </p:tav>
                                      </p:tavLst>
                                    </p:anim>
                                    <p:anim calcmode="lin" valueType="num">
                                      <p:cBhvr additive="base">
                                        <p:cTn id="30" dur="500"/>
                                        <p:tgtEl>
                                          <p:spTgt spid="4"/>
                                        </p:tgtEl>
                                        <p:attrNameLst>
                                          <p:attrName>ppt_y</p:attrName>
                                        </p:attrNameLst>
                                      </p:cBhvr>
                                      <p:tavLst>
                                        <p:tav tm="0">
                                          <p:val>
                                            <p:strVal val="ppt_y"/>
                                          </p:val>
                                        </p:tav>
                                        <p:tav tm="100000">
                                          <p:val>
                                            <p:strVal val="1+ppt_h/2"/>
                                          </p:val>
                                        </p:tav>
                                      </p:tavLst>
                                    </p:anim>
                                    <p:set>
                                      <p:cBhvr>
                                        <p:cTn id="31" dur="1" fill="hold">
                                          <p:stCondLst>
                                            <p:cond delay="499"/>
                                          </p:stCondLst>
                                        </p:cTn>
                                        <p:tgtEl>
                                          <p:spTgt spid="4"/>
                                        </p:tgtEl>
                                        <p:attrNameLst>
                                          <p:attrName>style.visibility</p:attrName>
                                        </p:attrNameLst>
                                      </p:cBhvr>
                                      <p:to>
                                        <p:strVal val="hidden"/>
                                      </p:to>
                                    </p:set>
                                  </p:childTnLst>
                                </p:cTn>
                              </p:par>
                              <p:par>
                                <p:cTn id="32" presetID="2" presetClass="exit" presetSubtype="4" fill="hold" grpId="1" nodeType="withEffect">
                                  <p:stCondLst>
                                    <p:cond delay="0"/>
                                  </p:stCondLst>
                                  <p:childTnLst>
                                    <p:anim calcmode="lin" valueType="num">
                                      <p:cBhvr additive="base">
                                        <p:cTn id="33" dur="500"/>
                                        <p:tgtEl>
                                          <p:spTgt spid="5"/>
                                        </p:tgtEl>
                                        <p:attrNameLst>
                                          <p:attrName>ppt_x</p:attrName>
                                        </p:attrNameLst>
                                      </p:cBhvr>
                                      <p:tavLst>
                                        <p:tav tm="0">
                                          <p:val>
                                            <p:strVal val="ppt_x"/>
                                          </p:val>
                                        </p:tav>
                                        <p:tav tm="100000">
                                          <p:val>
                                            <p:strVal val="ppt_x"/>
                                          </p:val>
                                        </p:tav>
                                      </p:tavLst>
                                    </p:anim>
                                    <p:anim calcmode="lin" valueType="num">
                                      <p:cBhvr additive="base">
                                        <p:cTn id="34" dur="500"/>
                                        <p:tgtEl>
                                          <p:spTgt spid="5"/>
                                        </p:tgtEl>
                                        <p:attrNameLst>
                                          <p:attrName>ppt_y</p:attrName>
                                        </p:attrNameLst>
                                      </p:cBhvr>
                                      <p:tavLst>
                                        <p:tav tm="0">
                                          <p:val>
                                            <p:strVal val="ppt_y"/>
                                          </p:val>
                                        </p:tav>
                                        <p:tav tm="100000">
                                          <p:val>
                                            <p:strVal val="1+ppt_h/2"/>
                                          </p:val>
                                        </p:tav>
                                      </p:tavLst>
                                    </p:anim>
                                    <p:set>
                                      <p:cBhvr>
                                        <p:cTn id="35" dur="1" fill="hold">
                                          <p:stCondLst>
                                            <p:cond delay="499"/>
                                          </p:stCondLst>
                                        </p:cTn>
                                        <p:tgtEl>
                                          <p:spTgt spid="5"/>
                                        </p:tgtEl>
                                        <p:attrNameLst>
                                          <p:attrName>style.visibility</p:attrName>
                                        </p:attrNameLst>
                                      </p:cBhvr>
                                      <p:to>
                                        <p:strVal val="hidden"/>
                                      </p:to>
                                    </p:set>
                                  </p:childTnLst>
                                </p:cTn>
                              </p:par>
                              <p:par>
                                <p:cTn id="36" presetID="2" presetClass="exit" presetSubtype="4" fill="hold" grpId="1" nodeType="withEffect">
                                  <p:stCondLst>
                                    <p:cond delay="0"/>
                                  </p:stCondLst>
                                  <p:childTnLst>
                                    <p:anim calcmode="lin" valueType="num">
                                      <p:cBhvr additive="base">
                                        <p:cTn id="37" dur="500"/>
                                        <p:tgtEl>
                                          <p:spTgt spid="6"/>
                                        </p:tgtEl>
                                        <p:attrNameLst>
                                          <p:attrName>ppt_x</p:attrName>
                                        </p:attrNameLst>
                                      </p:cBhvr>
                                      <p:tavLst>
                                        <p:tav tm="0">
                                          <p:val>
                                            <p:strVal val="ppt_x"/>
                                          </p:val>
                                        </p:tav>
                                        <p:tav tm="100000">
                                          <p:val>
                                            <p:strVal val="ppt_x"/>
                                          </p:val>
                                        </p:tav>
                                      </p:tavLst>
                                    </p:anim>
                                    <p:anim calcmode="lin" valueType="num">
                                      <p:cBhvr additive="base">
                                        <p:cTn id="38" dur="500"/>
                                        <p:tgtEl>
                                          <p:spTgt spid="6"/>
                                        </p:tgtEl>
                                        <p:attrNameLst>
                                          <p:attrName>ppt_y</p:attrName>
                                        </p:attrNameLst>
                                      </p:cBhvr>
                                      <p:tavLst>
                                        <p:tav tm="0">
                                          <p:val>
                                            <p:strVal val="ppt_y"/>
                                          </p:val>
                                        </p:tav>
                                        <p:tav tm="100000">
                                          <p:val>
                                            <p:strVal val="1+ppt_h/2"/>
                                          </p:val>
                                        </p:tav>
                                      </p:tavLst>
                                    </p:anim>
                                    <p:set>
                                      <p:cBhvr>
                                        <p:cTn id="39" dur="1" fill="hold">
                                          <p:stCondLst>
                                            <p:cond delay="499"/>
                                          </p:stCondLst>
                                        </p:cTn>
                                        <p:tgtEl>
                                          <p:spTgt spid="6"/>
                                        </p:tgtEl>
                                        <p:attrNameLst>
                                          <p:attrName>style.visibility</p:attrName>
                                        </p:attrNameLst>
                                      </p:cBhvr>
                                      <p:to>
                                        <p:strVal val="hidden"/>
                                      </p:to>
                                    </p:set>
                                  </p:childTnLst>
                                </p:cTn>
                              </p:par>
                              <p:par>
                                <p:cTn id="40" presetID="2" presetClass="exit" presetSubtype="4" fill="hold" grpId="1" nodeType="withEffect">
                                  <p:stCondLst>
                                    <p:cond delay="0"/>
                                  </p:stCondLst>
                                  <p:childTnLst>
                                    <p:anim calcmode="lin" valueType="num">
                                      <p:cBhvr additive="base">
                                        <p:cTn id="41" dur="500"/>
                                        <p:tgtEl>
                                          <p:spTgt spid="7"/>
                                        </p:tgtEl>
                                        <p:attrNameLst>
                                          <p:attrName>ppt_x</p:attrName>
                                        </p:attrNameLst>
                                      </p:cBhvr>
                                      <p:tavLst>
                                        <p:tav tm="0">
                                          <p:val>
                                            <p:strVal val="ppt_x"/>
                                          </p:val>
                                        </p:tav>
                                        <p:tav tm="100000">
                                          <p:val>
                                            <p:strVal val="ppt_x"/>
                                          </p:val>
                                        </p:tav>
                                      </p:tavLst>
                                    </p:anim>
                                    <p:anim calcmode="lin" valueType="num">
                                      <p:cBhvr additive="base">
                                        <p:cTn id="42" dur="500"/>
                                        <p:tgtEl>
                                          <p:spTgt spid="7"/>
                                        </p:tgtEl>
                                        <p:attrNameLst>
                                          <p:attrName>ppt_y</p:attrName>
                                        </p:attrNameLst>
                                      </p:cBhvr>
                                      <p:tavLst>
                                        <p:tav tm="0">
                                          <p:val>
                                            <p:strVal val="ppt_y"/>
                                          </p:val>
                                        </p:tav>
                                        <p:tav tm="100000">
                                          <p:val>
                                            <p:strVal val="1+ppt_h/2"/>
                                          </p:val>
                                        </p:tav>
                                      </p:tavLst>
                                    </p:anim>
                                    <p:set>
                                      <p:cBhvr>
                                        <p:cTn id="43" dur="1" fill="hold">
                                          <p:stCondLst>
                                            <p:cond delay="499"/>
                                          </p:stCondLst>
                                        </p:cTn>
                                        <p:tgtEl>
                                          <p:spTgt spid="7"/>
                                        </p:tgtEl>
                                        <p:attrNameLst>
                                          <p:attrName>style.visibility</p:attrName>
                                        </p:attrNameLst>
                                      </p:cBhvr>
                                      <p:to>
                                        <p:strVal val="hidden"/>
                                      </p:to>
                                    </p:set>
                                  </p:childTnLst>
                                </p:cTn>
                              </p:par>
                              <p:par>
                                <p:cTn id="44" presetID="2" presetClass="exit" presetSubtype="4" fill="hold" grpId="1" nodeType="withEffect">
                                  <p:stCondLst>
                                    <p:cond delay="0"/>
                                  </p:stCondLst>
                                  <p:childTnLst>
                                    <p:anim calcmode="lin" valueType="num">
                                      <p:cBhvr additive="base">
                                        <p:cTn id="45" dur="500"/>
                                        <p:tgtEl>
                                          <p:spTgt spid="8"/>
                                        </p:tgtEl>
                                        <p:attrNameLst>
                                          <p:attrName>ppt_x</p:attrName>
                                        </p:attrNameLst>
                                      </p:cBhvr>
                                      <p:tavLst>
                                        <p:tav tm="0">
                                          <p:val>
                                            <p:strVal val="ppt_x"/>
                                          </p:val>
                                        </p:tav>
                                        <p:tav tm="100000">
                                          <p:val>
                                            <p:strVal val="ppt_x"/>
                                          </p:val>
                                        </p:tav>
                                      </p:tavLst>
                                    </p:anim>
                                    <p:anim calcmode="lin" valueType="num">
                                      <p:cBhvr additive="base">
                                        <p:cTn id="46" dur="500"/>
                                        <p:tgtEl>
                                          <p:spTgt spid="8"/>
                                        </p:tgtEl>
                                        <p:attrNameLst>
                                          <p:attrName>ppt_y</p:attrName>
                                        </p:attrNameLst>
                                      </p:cBhvr>
                                      <p:tavLst>
                                        <p:tav tm="0">
                                          <p:val>
                                            <p:strVal val="ppt_y"/>
                                          </p:val>
                                        </p:tav>
                                        <p:tav tm="100000">
                                          <p:val>
                                            <p:strVal val="1+ppt_h/2"/>
                                          </p:val>
                                        </p:tav>
                                      </p:tavLst>
                                    </p:anim>
                                    <p:set>
                                      <p:cBhvr>
                                        <p:cTn id="47" dur="1" fill="hold">
                                          <p:stCondLst>
                                            <p:cond delay="499"/>
                                          </p:stCondLst>
                                        </p:cTn>
                                        <p:tgtEl>
                                          <p:spTgt spid="8"/>
                                        </p:tgtEl>
                                        <p:attrNameLst>
                                          <p:attrName>style.visibility</p:attrName>
                                        </p:attrNameLst>
                                      </p:cBhvr>
                                      <p:to>
                                        <p:strVal val="hidden"/>
                                      </p:to>
                                    </p:set>
                                  </p:childTnLst>
                                </p:cTn>
                              </p:par>
                              <p:par>
                                <p:cTn id="48" presetID="2" presetClass="exit" presetSubtype="4" fill="hold" grpId="1" nodeType="withEffect">
                                  <p:stCondLst>
                                    <p:cond delay="0"/>
                                  </p:stCondLst>
                                  <p:childTnLst>
                                    <p:anim calcmode="lin" valueType="num">
                                      <p:cBhvr additive="base">
                                        <p:cTn id="49" dur="500"/>
                                        <p:tgtEl>
                                          <p:spTgt spid="9"/>
                                        </p:tgtEl>
                                        <p:attrNameLst>
                                          <p:attrName>ppt_x</p:attrName>
                                        </p:attrNameLst>
                                      </p:cBhvr>
                                      <p:tavLst>
                                        <p:tav tm="0">
                                          <p:val>
                                            <p:strVal val="ppt_x"/>
                                          </p:val>
                                        </p:tav>
                                        <p:tav tm="100000">
                                          <p:val>
                                            <p:strVal val="ppt_x"/>
                                          </p:val>
                                        </p:tav>
                                      </p:tavLst>
                                    </p:anim>
                                    <p:anim calcmode="lin" valueType="num">
                                      <p:cBhvr additive="base">
                                        <p:cTn id="50" dur="500"/>
                                        <p:tgtEl>
                                          <p:spTgt spid="9"/>
                                        </p:tgtEl>
                                        <p:attrNameLst>
                                          <p:attrName>ppt_y</p:attrName>
                                        </p:attrNameLst>
                                      </p:cBhvr>
                                      <p:tavLst>
                                        <p:tav tm="0">
                                          <p:val>
                                            <p:strVal val="ppt_y"/>
                                          </p:val>
                                        </p:tav>
                                        <p:tav tm="100000">
                                          <p:val>
                                            <p:strVal val="1+ppt_h/2"/>
                                          </p:val>
                                        </p:tav>
                                      </p:tavLst>
                                    </p:anim>
                                    <p:set>
                                      <p:cBhvr>
                                        <p:cTn id="51" dur="1" fill="hold">
                                          <p:stCondLst>
                                            <p:cond delay="499"/>
                                          </p:stCondLst>
                                        </p:cTn>
                                        <p:tgtEl>
                                          <p:spTgt spid="9"/>
                                        </p:tgtEl>
                                        <p:attrNameLst>
                                          <p:attrName>style.visibility</p:attrName>
                                        </p:attrNameLst>
                                      </p:cBhvr>
                                      <p:to>
                                        <p:strVal val="hidden"/>
                                      </p:to>
                                    </p:set>
                                  </p:childTnLst>
                                </p:cTn>
                              </p:par>
                              <p:par>
                                <p:cTn id="52" presetID="2" presetClass="exit" presetSubtype="4" fill="hold" grpId="1" nodeType="withEffect">
                                  <p:stCondLst>
                                    <p:cond delay="0"/>
                                  </p:stCondLst>
                                  <p:childTnLst>
                                    <p:anim calcmode="lin" valueType="num">
                                      <p:cBhvr additive="base">
                                        <p:cTn id="53" dur="500"/>
                                        <p:tgtEl>
                                          <p:spTgt spid="10"/>
                                        </p:tgtEl>
                                        <p:attrNameLst>
                                          <p:attrName>ppt_x</p:attrName>
                                        </p:attrNameLst>
                                      </p:cBhvr>
                                      <p:tavLst>
                                        <p:tav tm="0">
                                          <p:val>
                                            <p:strVal val="ppt_x"/>
                                          </p:val>
                                        </p:tav>
                                        <p:tav tm="100000">
                                          <p:val>
                                            <p:strVal val="ppt_x"/>
                                          </p:val>
                                        </p:tav>
                                      </p:tavLst>
                                    </p:anim>
                                    <p:anim calcmode="lin" valueType="num">
                                      <p:cBhvr additive="base">
                                        <p:cTn id="54" dur="500"/>
                                        <p:tgtEl>
                                          <p:spTgt spid="10"/>
                                        </p:tgtEl>
                                        <p:attrNameLst>
                                          <p:attrName>ppt_y</p:attrName>
                                        </p:attrNameLst>
                                      </p:cBhvr>
                                      <p:tavLst>
                                        <p:tav tm="0">
                                          <p:val>
                                            <p:strVal val="ppt_y"/>
                                          </p:val>
                                        </p:tav>
                                        <p:tav tm="100000">
                                          <p:val>
                                            <p:strVal val="1+ppt_h/2"/>
                                          </p:val>
                                        </p:tav>
                                      </p:tavLst>
                                    </p:anim>
                                    <p:set>
                                      <p:cBhvr>
                                        <p:cTn id="5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P spid="7" grpId="1"/>
      <p:bldP spid="8" grpId="0"/>
      <p:bldP spid="8" grpId="1"/>
      <p:bldP spid="9" grpId="0"/>
      <p:bldP spid="9" grpId="1"/>
      <p:bldP spid="10" grpId="0"/>
      <p:bldP spid="1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solidFill>
                  <a:schemeClr val="tx1"/>
                </a:solidFill>
              </a:rPr>
              <a:t>Internet Connections</a:t>
            </a:r>
          </a:p>
        </p:txBody>
      </p:sp>
      <p:sp>
        <p:nvSpPr>
          <p:cNvPr id="14339" name="Rectangle 3"/>
          <p:cNvSpPr>
            <a:spLocks noGrp="1" noChangeArrowheads="1"/>
          </p:cNvSpPr>
          <p:nvPr>
            <p:ph idx="1"/>
          </p:nvPr>
        </p:nvSpPr>
        <p:spPr/>
        <p:txBody>
          <a:bodyPr/>
          <a:lstStyle/>
          <a:p>
            <a:pPr eaLnBrk="1" hangingPunct="1"/>
            <a:r>
              <a:rPr lang="en-US" b="1" smtClean="0">
                <a:solidFill>
                  <a:srgbClr val="3333FF"/>
                </a:solidFill>
              </a:rPr>
              <a:t>Internet backbone</a:t>
            </a:r>
            <a:r>
              <a:rPr lang="en-US" smtClean="0"/>
              <a:t>  A set of high-speed networks that carry Internet traffic</a:t>
            </a:r>
          </a:p>
          <a:p>
            <a:pPr eaLnBrk="1" hangingPunct="1">
              <a:buFontTx/>
              <a:buNone/>
            </a:pPr>
            <a:r>
              <a:rPr lang="en-US" smtClean="0"/>
              <a:t>	These networks are provided by companies such as AT&amp;T, GTE, and IBM</a:t>
            </a:r>
          </a:p>
          <a:p>
            <a:pPr eaLnBrk="1" hangingPunct="1"/>
            <a:r>
              <a:rPr lang="en-US" b="1" smtClean="0">
                <a:solidFill>
                  <a:srgbClr val="3333FF"/>
                </a:solidFill>
              </a:rPr>
              <a:t>Internet service provider</a:t>
            </a:r>
            <a:r>
              <a:rPr lang="en-US" b="1" smtClean="0"/>
              <a:t> (ISP)</a:t>
            </a:r>
            <a:r>
              <a:rPr lang="en-US" smtClean="0"/>
              <a:t>  A company that provides other companies or individuals with access to the Internet</a:t>
            </a:r>
          </a:p>
        </p:txBody>
      </p:sp>
    </p:spTree>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FUNCTIONING OF A HUB:</a:t>
            </a:r>
            <a:br>
              <a:rPr lang="en-US" sz="4800" dirty="0"/>
            </a:br>
            <a:endParaRPr lang="en-US" dirty="0"/>
          </a:p>
        </p:txBody>
      </p:sp>
      <p:sp>
        <p:nvSpPr>
          <p:cNvPr id="3" name="Content Placeholder 2"/>
          <p:cNvSpPr>
            <a:spLocks noGrp="1"/>
          </p:cNvSpPr>
          <p:nvPr>
            <p:ph idx="1"/>
          </p:nvPr>
        </p:nvSpPr>
        <p:spPr/>
        <p:txBody>
          <a:bodyPr/>
          <a:lstStyle/>
          <a:p>
            <a:r>
              <a:rPr lang="en-US" dirty="0"/>
              <a:t>Hubs forward any data packets – including e-mail, word documents, spreadsheets, graphics- they receive over one port to all of the remaining ports. All users connected to a single hub are in the same segment. </a:t>
            </a:r>
            <a:endParaRPr lang="en-IN" dirty="0"/>
          </a:p>
          <a:p>
            <a:endParaRPr lang="en-US" dirty="0"/>
          </a:p>
        </p:txBody>
      </p:sp>
      <p:sp>
        <p:nvSpPr>
          <p:cNvPr id="4" name="Slide Number Placeholder 3"/>
          <p:cNvSpPr>
            <a:spLocks noGrp="1"/>
          </p:cNvSpPr>
          <p:nvPr>
            <p:ph type="sldNum" sz="quarter" idx="12"/>
          </p:nvPr>
        </p:nvSpPr>
        <p:spPr/>
        <p:txBody>
          <a:bodyPr/>
          <a:lstStyle/>
          <a:p>
            <a:pPr>
              <a:defRPr/>
            </a:pPr>
            <a:r>
              <a:rPr lang="en-US" altLang="en-US" smtClean="0"/>
              <a:t>15-</a:t>
            </a:r>
            <a:fld id="{10D9A8F1-11A2-4844-9CF1-AC6A158B5371}" type="slidenum">
              <a:rPr lang="en-US" altLang="en-US" smtClean="0"/>
              <a:pPr>
                <a:defRPr/>
              </a:pPr>
              <a:t>110</a:t>
            </a:fld>
            <a:endParaRPr lang="en-US" altLang="en-US"/>
          </a:p>
        </p:txBody>
      </p:sp>
    </p:spTree>
    <p:extLst>
      <p:ext uri="{BB962C8B-B14F-4D97-AF65-F5344CB8AC3E}">
        <p14:creationId xmlns:p14="http://schemas.microsoft.com/office/powerpoint/2010/main" val="408401843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en-IN" dirty="0"/>
          </a:p>
        </p:txBody>
      </p:sp>
      <p:sp>
        <p:nvSpPr>
          <p:cNvPr id="3" name="Content Placeholder 2"/>
          <p:cNvSpPr>
            <a:spLocks noGrp="1"/>
          </p:cNvSpPr>
          <p:nvPr>
            <p:ph idx="1"/>
          </p:nvPr>
        </p:nvSpPr>
        <p:spPr/>
        <p:txBody>
          <a:bodyPr/>
          <a:lstStyle/>
          <a:p>
            <a:r>
              <a:rPr lang="en-US" dirty="0"/>
              <a:t> </a:t>
            </a:r>
            <a:endParaRPr lang="en-IN" dirty="0"/>
          </a:p>
        </p:txBody>
      </p:sp>
      <p:pic>
        <p:nvPicPr>
          <p:cNvPr id="4" name="Picture 3" descr="Hub%201"/>
          <p:cNvPicPr>
            <a:picLocks noChangeAspect="1" noChangeArrowheads="1"/>
          </p:cNvPicPr>
          <p:nvPr/>
        </p:nvPicPr>
        <p:blipFill>
          <a:blip r:embed="rId2" cstate="print"/>
          <a:srcRect/>
          <a:stretch>
            <a:fillRect/>
          </a:stretch>
        </p:blipFill>
        <p:spPr bwMode="auto">
          <a:xfrm>
            <a:off x="304800" y="609600"/>
            <a:ext cx="3743325" cy="2886075"/>
          </a:xfrm>
          <a:prstGeom prst="rect">
            <a:avLst/>
          </a:prstGeom>
          <a:noFill/>
          <a:ln w="9525">
            <a:noFill/>
            <a:miter lim="800000"/>
            <a:headEnd/>
            <a:tailEnd/>
          </a:ln>
        </p:spPr>
      </p:pic>
      <p:pic>
        <p:nvPicPr>
          <p:cNvPr id="5" name="Picture 5" descr="hub3pc"/>
          <p:cNvPicPr>
            <a:picLocks noChangeAspect="1" noChangeArrowheads="1" noCrop="1"/>
          </p:cNvPicPr>
          <p:nvPr/>
        </p:nvPicPr>
        <p:blipFill>
          <a:blip r:embed="rId3" cstate="print"/>
          <a:srcRect/>
          <a:stretch>
            <a:fillRect/>
          </a:stretch>
        </p:blipFill>
        <p:spPr bwMode="auto">
          <a:xfrm>
            <a:off x="4114800" y="2057400"/>
            <a:ext cx="4572000" cy="36957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defRPr/>
            </a:pPr>
            <a:r>
              <a:rPr lang="en-US" dirty="0"/>
              <a:t> Networking Devices</a:t>
            </a:r>
          </a:p>
        </p:txBody>
      </p:sp>
      <p:sp>
        <p:nvSpPr>
          <p:cNvPr id="4099" name="Rectangle 3"/>
          <p:cNvSpPr>
            <a:spLocks noGrp="1" noChangeArrowheads="1"/>
          </p:cNvSpPr>
          <p:nvPr>
            <p:ph idx="1"/>
          </p:nvPr>
        </p:nvSpPr>
        <p:spPr/>
        <p:txBody>
          <a:bodyPr>
            <a:normAutofit fontScale="92500" lnSpcReduction="10000"/>
          </a:bodyPr>
          <a:lstStyle/>
          <a:p>
            <a:pPr>
              <a:defRPr/>
            </a:pPr>
            <a:r>
              <a:rPr lang="en-US" dirty="0"/>
              <a:t>Repeaters</a:t>
            </a:r>
          </a:p>
          <a:p>
            <a:pPr>
              <a:defRPr/>
            </a:pPr>
            <a:r>
              <a:rPr lang="en-US" dirty="0"/>
              <a:t>Hubs</a:t>
            </a:r>
          </a:p>
          <a:p>
            <a:pPr>
              <a:defRPr/>
            </a:pPr>
            <a:r>
              <a:rPr lang="en-US" dirty="0"/>
              <a:t>Multiplexers</a:t>
            </a:r>
          </a:p>
          <a:p>
            <a:pPr>
              <a:defRPr/>
            </a:pPr>
            <a:r>
              <a:rPr lang="en-US" dirty="0"/>
              <a:t>Switches</a:t>
            </a:r>
          </a:p>
          <a:p>
            <a:pPr>
              <a:defRPr/>
            </a:pPr>
            <a:r>
              <a:rPr lang="en-US" dirty="0"/>
              <a:t>Gate ways </a:t>
            </a:r>
          </a:p>
          <a:p>
            <a:pPr>
              <a:defRPr/>
            </a:pPr>
            <a:r>
              <a:rPr lang="en-US" dirty="0"/>
              <a:t>NICs</a:t>
            </a:r>
          </a:p>
          <a:p>
            <a:pPr>
              <a:defRPr/>
            </a:pPr>
            <a:r>
              <a:rPr lang="en-US" dirty="0" smtClean="0"/>
              <a:t>Bridges				</a:t>
            </a:r>
            <a:r>
              <a:rPr lang="en-US" sz="1100" dirty="0" smtClean="0"/>
              <a:t>www.csl.mtu.edu</a:t>
            </a:r>
            <a:endParaRPr lang="en-US" sz="1100" dirty="0"/>
          </a:p>
          <a:p>
            <a:pPr>
              <a:defRPr/>
            </a:pPr>
            <a:r>
              <a:rPr lang="en-US" dirty="0" smtClean="0"/>
              <a:t>Routers</a:t>
            </a:r>
          </a:p>
          <a:p>
            <a:pPr>
              <a:buNone/>
              <a:defRPr/>
            </a:pPr>
            <a:endParaRPr lang="en-US"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SWITCH</a:t>
            </a:r>
          </a:p>
        </p:txBody>
      </p:sp>
      <p:sp>
        <p:nvSpPr>
          <p:cNvPr id="3" name="Content Placeholder 2"/>
          <p:cNvSpPr>
            <a:spLocks noGrp="1"/>
          </p:cNvSpPr>
          <p:nvPr>
            <p:ph idx="1"/>
          </p:nvPr>
        </p:nvSpPr>
        <p:spPr>
          <a:xfrm>
            <a:off x="1219200" y="1905000"/>
            <a:ext cx="7772400" cy="4038600"/>
          </a:xfrm>
        </p:spPr>
        <p:txBody>
          <a:bodyPr>
            <a:normAutofit fontScale="92500" lnSpcReduction="20000"/>
          </a:bodyPr>
          <a:lstStyle/>
          <a:p>
            <a:pPr>
              <a:defRPr/>
            </a:pPr>
            <a:r>
              <a:rPr lang="en-US" sz="2800" dirty="0"/>
              <a:t>A switch is a device that is used to segment networks into subnetworks called subnets.</a:t>
            </a:r>
          </a:p>
          <a:p>
            <a:pPr>
              <a:defRPr/>
            </a:pPr>
            <a:r>
              <a:rPr lang="en-US" sz="2800" dirty="0"/>
              <a:t>Allow different nodes of a network to communicate directly with each other.</a:t>
            </a:r>
          </a:p>
          <a:p>
            <a:pPr>
              <a:defRPr/>
            </a:pPr>
            <a:r>
              <a:rPr lang="en-US" sz="2800" dirty="0"/>
              <a:t>Allow several users to send information over a network at the same time without slowing each other down.</a:t>
            </a:r>
          </a:p>
          <a:p>
            <a:pPr>
              <a:defRPr/>
            </a:pPr>
            <a:r>
              <a:rPr lang="en-US" sz="2800" dirty="0"/>
              <a:t>Responsible for filtering-transforms data in a specific way and for forwarding packets between LAN segments.</a:t>
            </a:r>
          </a:p>
          <a:p>
            <a:pPr>
              <a:defRPr/>
            </a:pPr>
            <a:endParaRPr lang="en-US" sz="2800" dirty="0"/>
          </a:p>
          <a:p>
            <a:pPr>
              <a:defRPr/>
            </a:pPr>
            <a:endParaRPr lang="en-US" sz="2800" dirty="0"/>
          </a:p>
        </p:txBody>
      </p:sp>
      <p:pic>
        <p:nvPicPr>
          <p:cNvPr id="4100" name="Picture 3"/>
          <p:cNvPicPr>
            <a:picLocks noChangeAspect="1" noChangeArrowheads="1"/>
          </p:cNvPicPr>
          <p:nvPr/>
        </p:nvPicPr>
        <p:blipFill>
          <a:blip r:embed="rId2" cstate="print"/>
          <a:srcRect/>
          <a:stretch>
            <a:fillRect/>
          </a:stretch>
        </p:blipFill>
        <p:spPr bwMode="auto">
          <a:xfrm>
            <a:off x="5562600" y="381000"/>
            <a:ext cx="2403475" cy="1290638"/>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a:defRPr/>
            </a:pPr>
            <a:r>
              <a:rPr lang="en-US" sz="3200" dirty="0"/>
              <a:t/>
            </a:r>
            <a:br>
              <a:rPr lang="en-US" sz="3200" dirty="0"/>
            </a:br>
            <a:r>
              <a:rPr lang="en-US" sz="3200" dirty="0"/>
              <a:t>REPEATER:</a:t>
            </a:r>
            <a:br>
              <a:rPr lang="en-US" sz="3200" dirty="0"/>
            </a:br>
            <a:r>
              <a:rPr lang="en-US" sz="3200" dirty="0"/>
              <a:t>What internetworking devices operate at the physical layer (layer 1) of the OSI model?</a:t>
            </a:r>
            <a:endParaRPr lang="en-US" dirty="0"/>
          </a:p>
        </p:txBody>
      </p:sp>
      <p:sp>
        <p:nvSpPr>
          <p:cNvPr id="18435" name="Rectangle 3"/>
          <p:cNvSpPr>
            <a:spLocks noGrp="1" noChangeArrowheads="1"/>
          </p:cNvSpPr>
          <p:nvPr>
            <p:ph idx="1"/>
          </p:nvPr>
        </p:nvSpPr>
        <p:spPr/>
        <p:txBody>
          <a:bodyPr/>
          <a:lstStyle/>
          <a:p>
            <a:pPr>
              <a:defRPr/>
            </a:pPr>
            <a:r>
              <a:rPr lang="en-US" dirty="0"/>
              <a:t>When signals first leave a transmitting station, they are clean and easily recognizable. However, the longer the cable length, the weaker and more deteriorated the signals become as they pass along the networking media.</a:t>
            </a:r>
          </a:p>
          <a:p>
            <a:pPr>
              <a:defRPr/>
            </a:pPr>
            <a:r>
              <a:rPr lang="en-US" dirty="0"/>
              <a:t>Repeaters can be installed along the way to ensure that data packets reach destination</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3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1843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3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18435">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371600" y="419100"/>
            <a:ext cx="7772400" cy="1143000"/>
          </a:xfrm>
        </p:spPr>
        <p:txBody>
          <a:bodyPr>
            <a:normAutofit fontScale="90000"/>
          </a:bodyPr>
          <a:lstStyle/>
          <a:p>
            <a:pPr>
              <a:defRPr/>
            </a:pPr>
            <a:r>
              <a:rPr lang="en-US" sz="3600"/>
              <a:t>What is the disadvantage associated with using a repeater?</a:t>
            </a:r>
            <a:endParaRPr lang="en-US"/>
          </a:p>
        </p:txBody>
      </p:sp>
      <p:sp>
        <p:nvSpPr>
          <p:cNvPr id="28675" name="Rectangle 3"/>
          <p:cNvSpPr>
            <a:spLocks noGrp="1" noChangeArrowheads="1"/>
          </p:cNvSpPr>
          <p:nvPr>
            <p:ph type="body" idx="4294967295"/>
          </p:nvPr>
        </p:nvSpPr>
        <p:spPr>
          <a:xfrm>
            <a:off x="1371600" y="2044700"/>
            <a:ext cx="7772400" cy="4114800"/>
          </a:xfrm>
        </p:spPr>
        <p:txBody>
          <a:bodyPr/>
          <a:lstStyle/>
          <a:p>
            <a:pPr>
              <a:defRPr/>
            </a:pPr>
            <a:r>
              <a:rPr lang="en-US" dirty="0"/>
              <a:t>it can't filter network traffic. Data, sometimes referred to as bits, arriving at one port of a repeater gets sent out on all other ports</a:t>
            </a:r>
          </a:p>
          <a:p>
            <a:pPr>
              <a:defRPr/>
            </a:pPr>
            <a:r>
              <a:rPr lang="en-US" dirty="0"/>
              <a:t>data gets passed along by a repeater to all other LAN segments of a network regardless of whether it needs to go there or not.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additive="base">
                                        <p:cTn id="7" dur="500" fill="hold"/>
                                        <p:tgtEl>
                                          <p:spTgt spid="28675"/>
                                        </p:tgtEl>
                                        <p:attrNameLst>
                                          <p:attrName>ppt_x</p:attrName>
                                        </p:attrNameLst>
                                      </p:cBhvr>
                                      <p:tavLst>
                                        <p:tav tm="0">
                                          <p:val>
                                            <p:strVal val="#ppt_x"/>
                                          </p:val>
                                        </p:tav>
                                        <p:tav tm="100000">
                                          <p:val>
                                            <p:strVal val="#ppt_x"/>
                                          </p:val>
                                        </p:tav>
                                      </p:tavLst>
                                    </p:anim>
                                    <p:anim calcmode="lin" valueType="num">
                                      <p:cBhvr additive="base">
                                        <p:cTn id="8" dur="500" fill="hold"/>
                                        <p:tgtEl>
                                          <p:spTgt spid="2867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1371600" y="419100"/>
            <a:ext cx="7772400" cy="1143000"/>
          </a:xfrm>
        </p:spPr>
        <p:txBody>
          <a:bodyPr>
            <a:normAutofit fontScale="90000"/>
          </a:bodyPr>
          <a:lstStyle/>
          <a:p>
            <a:pPr>
              <a:defRPr/>
            </a:pPr>
            <a:r>
              <a:rPr lang="en-US" sz="3600"/>
              <a:t>What internetworking device can be used to filter traffic on the network?</a:t>
            </a:r>
            <a:endParaRPr lang="en-US"/>
          </a:p>
        </p:txBody>
      </p:sp>
      <p:sp>
        <p:nvSpPr>
          <p:cNvPr id="32771" name="Rectangle 3"/>
          <p:cNvSpPr>
            <a:spLocks noGrp="1" noChangeArrowheads="1"/>
          </p:cNvSpPr>
          <p:nvPr>
            <p:ph type="body" idx="4294967295"/>
          </p:nvPr>
        </p:nvSpPr>
        <p:spPr>
          <a:xfrm>
            <a:off x="1371600" y="2044700"/>
            <a:ext cx="7772400" cy="4114800"/>
          </a:xfrm>
        </p:spPr>
        <p:txBody>
          <a:bodyPr>
            <a:normAutofit/>
          </a:bodyPr>
          <a:lstStyle/>
          <a:p>
            <a:pPr>
              <a:defRPr/>
            </a:pPr>
            <a:r>
              <a:rPr lang="en-US"/>
              <a:t>One way to solve the problems of too much traffic on a network and too many collisions is to use an internetworking device called a bridge.</a:t>
            </a:r>
          </a:p>
          <a:p>
            <a:pPr>
              <a:defRPr/>
            </a:pPr>
            <a:r>
              <a:rPr lang="en-US"/>
              <a:t>A bridge eliminates unnecessary traffic and minimizes the chances of collisions occurring on a network by dividing it into segments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barn(outVertical)">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barn(outVertical)">
                                      <p:cBhvr>
                                        <p:cTn id="12" dur="500"/>
                                        <p:tgtEl>
                                          <p:spTgt spid="327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dco3310\still6-6a.gif"/>
          <p:cNvPicPr>
            <a:picLocks noChangeAspect="1" noChangeArrowheads="1"/>
          </p:cNvPicPr>
          <p:nvPr/>
        </p:nvPicPr>
        <p:blipFill>
          <a:blip r:embed="rId2" cstate="print"/>
          <a:srcRect/>
          <a:stretch>
            <a:fillRect/>
          </a:stretch>
        </p:blipFill>
        <p:spPr bwMode="auto">
          <a:xfrm>
            <a:off x="1143000" y="685800"/>
            <a:ext cx="7696200" cy="6018213"/>
          </a:xfrm>
          <a:prstGeom prst="rect">
            <a:avLst/>
          </a:prstGeom>
          <a:noFill/>
          <a:ln w="9525">
            <a:noFill/>
            <a:miter lim="800000"/>
            <a:headEnd/>
            <a:tailEnd/>
          </a:ln>
        </p:spPr>
      </p:pic>
      <p:pic>
        <p:nvPicPr>
          <p:cNvPr id="12291" name="Picture 7" descr="DCP_7735"/>
          <p:cNvPicPr>
            <a:picLocks noChangeAspect="1" noChangeArrowheads="1"/>
          </p:cNvPicPr>
          <p:nvPr/>
        </p:nvPicPr>
        <p:blipFill>
          <a:blip r:embed="rId3" cstate="print"/>
          <a:srcRect/>
          <a:stretch>
            <a:fillRect/>
          </a:stretch>
        </p:blipFill>
        <p:spPr bwMode="auto">
          <a:xfrm>
            <a:off x="6019800" y="0"/>
            <a:ext cx="2840038" cy="1893888"/>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dco3310\still6-6b.gif"/>
          <p:cNvPicPr>
            <a:picLocks noChangeAspect="1" noChangeArrowheads="1"/>
          </p:cNvPicPr>
          <p:nvPr/>
        </p:nvPicPr>
        <p:blipFill>
          <a:blip r:embed="rId2" cstate="print"/>
          <a:srcRect/>
          <a:stretch>
            <a:fillRect/>
          </a:stretch>
        </p:blipFill>
        <p:spPr bwMode="auto">
          <a:xfrm>
            <a:off x="1295400" y="609600"/>
            <a:ext cx="7620000" cy="5957888"/>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1371600" y="419100"/>
            <a:ext cx="7772400" cy="1143000"/>
          </a:xfrm>
        </p:spPr>
        <p:txBody>
          <a:bodyPr>
            <a:normAutofit fontScale="90000"/>
          </a:bodyPr>
          <a:lstStyle/>
          <a:p>
            <a:pPr>
              <a:defRPr/>
            </a:pPr>
            <a:r>
              <a:rPr lang="en-US"/>
              <a:t>At what layer of the OSI model do bridges operate?</a:t>
            </a:r>
          </a:p>
        </p:txBody>
      </p:sp>
      <p:sp>
        <p:nvSpPr>
          <p:cNvPr id="40963" name="Rectangle 3"/>
          <p:cNvSpPr>
            <a:spLocks noGrp="1" noChangeArrowheads="1"/>
          </p:cNvSpPr>
          <p:nvPr>
            <p:ph type="body" idx="4294967295"/>
          </p:nvPr>
        </p:nvSpPr>
        <p:spPr>
          <a:xfrm>
            <a:off x="1371600" y="2044700"/>
            <a:ext cx="7772400" cy="4114800"/>
          </a:xfrm>
        </p:spPr>
        <p:txBody>
          <a:bodyPr/>
          <a:lstStyle/>
          <a:p>
            <a:pPr>
              <a:defRPr/>
            </a:pPr>
            <a:r>
              <a:rPr lang="en-US" sz="2400"/>
              <a:t>Because bridges operate at the data link layer, layer 2, they are not required to examine upper-layer information.</a:t>
            </a:r>
          </a:p>
        </p:txBody>
      </p:sp>
      <p:pic>
        <p:nvPicPr>
          <p:cNvPr id="14340" name="Picture 4" descr="D:\dco3310\still6-1.gif"/>
          <p:cNvPicPr>
            <a:picLocks noChangeAspect="1" noChangeArrowheads="1"/>
          </p:cNvPicPr>
          <p:nvPr/>
        </p:nvPicPr>
        <p:blipFill>
          <a:blip r:embed="rId2" cstate="print"/>
          <a:srcRect/>
          <a:stretch>
            <a:fillRect/>
          </a:stretch>
        </p:blipFill>
        <p:spPr bwMode="auto">
          <a:xfrm>
            <a:off x="2411760" y="3645024"/>
            <a:ext cx="4629150" cy="3043436"/>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anim calcmode="lin" valueType="num">
                                      <p:cBhvr additive="base">
                                        <p:cTn id="7" dur="500" fill="hold"/>
                                        <p:tgtEl>
                                          <p:spTgt spid="40963"/>
                                        </p:tgtEl>
                                        <p:attrNameLst>
                                          <p:attrName>ppt_x</p:attrName>
                                        </p:attrNameLst>
                                      </p:cBhvr>
                                      <p:tavLst>
                                        <p:tav tm="0">
                                          <p:val>
                                            <p:strVal val="#ppt_x"/>
                                          </p:val>
                                        </p:tav>
                                        <p:tav tm="100000">
                                          <p:val>
                                            <p:strVal val="#ppt_x"/>
                                          </p:val>
                                        </p:tav>
                                      </p:tavLst>
                                    </p:anim>
                                    <p:anim calcmode="lin" valueType="num">
                                      <p:cBhvr additive="base">
                                        <p:cTn id="8" dur="500" fill="hold"/>
                                        <p:tgtEl>
                                          <p:spTgt spid="4096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solidFill>
                  <a:schemeClr val="tx1"/>
                </a:solidFill>
              </a:rPr>
              <a:t>Internet Connections</a:t>
            </a:r>
          </a:p>
        </p:txBody>
      </p:sp>
      <p:sp>
        <p:nvSpPr>
          <p:cNvPr id="15363" name="Rectangle 3"/>
          <p:cNvSpPr>
            <a:spLocks noGrp="1" noChangeArrowheads="1"/>
          </p:cNvSpPr>
          <p:nvPr>
            <p:ph idx="1"/>
          </p:nvPr>
        </p:nvSpPr>
        <p:spPr/>
        <p:txBody>
          <a:bodyPr>
            <a:normAutofit lnSpcReduction="10000"/>
          </a:bodyPr>
          <a:lstStyle/>
          <a:p>
            <a:pPr eaLnBrk="1" hangingPunct="1"/>
            <a:r>
              <a:rPr lang="en-US" sz="2400" smtClean="0"/>
              <a:t>There are various technologies available that you can use to connect a home computer to the Internet</a:t>
            </a:r>
            <a:endParaRPr lang="en-US" smtClean="0"/>
          </a:p>
          <a:p>
            <a:pPr lvl="1" eaLnBrk="1" hangingPunct="1">
              <a:spcBef>
                <a:spcPct val="50000"/>
              </a:spcBef>
            </a:pPr>
            <a:r>
              <a:rPr lang="en-US" sz="2100" smtClean="0"/>
              <a:t>A </a:t>
            </a:r>
            <a:r>
              <a:rPr lang="en-US" sz="2100" b="1" smtClean="0">
                <a:solidFill>
                  <a:srgbClr val="3333FF"/>
                </a:solidFill>
              </a:rPr>
              <a:t>phone modem</a:t>
            </a:r>
            <a:r>
              <a:rPr lang="en-US" sz="2100" smtClean="0"/>
              <a:t> converts computer data into an analog audio signal for transfer over a telephone line, and then a modem at the destination converts it back again into data</a:t>
            </a:r>
          </a:p>
          <a:p>
            <a:pPr lvl="1" eaLnBrk="1" hangingPunct="1">
              <a:spcBef>
                <a:spcPct val="50000"/>
              </a:spcBef>
            </a:pPr>
            <a:r>
              <a:rPr lang="en-US" sz="2100" smtClean="0"/>
              <a:t>A </a:t>
            </a:r>
            <a:r>
              <a:rPr lang="en-US" sz="2100" b="1" smtClean="0">
                <a:solidFill>
                  <a:srgbClr val="3333FF"/>
                </a:solidFill>
              </a:rPr>
              <a:t>digital subscriber line</a:t>
            </a:r>
            <a:r>
              <a:rPr lang="en-US" sz="2100" b="1" smtClean="0"/>
              <a:t> (DSL)</a:t>
            </a:r>
            <a:r>
              <a:rPr lang="en-US" sz="2100" smtClean="0"/>
              <a:t> uses regular copper phone lines to transfer digital data to and from the phone company’s central office</a:t>
            </a:r>
          </a:p>
          <a:p>
            <a:pPr lvl="1" eaLnBrk="1" hangingPunct="1">
              <a:spcBef>
                <a:spcPct val="50000"/>
              </a:spcBef>
            </a:pPr>
            <a:r>
              <a:rPr lang="en-US" sz="2100" smtClean="0"/>
              <a:t>A </a:t>
            </a:r>
            <a:r>
              <a:rPr lang="en-US" sz="2100" b="1" smtClean="0">
                <a:solidFill>
                  <a:srgbClr val="3333FF"/>
                </a:solidFill>
              </a:rPr>
              <a:t>cable modem</a:t>
            </a:r>
            <a:r>
              <a:rPr lang="en-US" sz="2100" b="1" smtClean="0"/>
              <a:t> </a:t>
            </a:r>
            <a:r>
              <a:rPr lang="en-US" sz="2100" smtClean="0"/>
              <a:t>uses</a:t>
            </a:r>
            <a:r>
              <a:rPr lang="en-US" sz="2100" b="1" smtClean="0"/>
              <a:t> </a:t>
            </a:r>
            <a:r>
              <a:rPr lang="en-US" sz="2100" smtClean="0"/>
              <a:t>the same line that your cable TV signals come in on to transfer the data back and forth</a:t>
            </a: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3"/>
          <p:cNvSpPr>
            <a:spLocks noGrp="1" noChangeArrowheads="1"/>
          </p:cNvSpPr>
          <p:nvPr>
            <p:ph type="title" idx="4294967295"/>
          </p:nvPr>
        </p:nvSpPr>
        <p:spPr>
          <a:xfrm>
            <a:off x="1371600" y="419100"/>
            <a:ext cx="7772400" cy="1143000"/>
          </a:xfrm>
        </p:spPr>
        <p:txBody>
          <a:bodyPr>
            <a:normAutofit fontScale="90000"/>
          </a:bodyPr>
          <a:lstStyle/>
          <a:p>
            <a:pPr>
              <a:defRPr/>
            </a:pPr>
            <a:r>
              <a:rPr lang="en-US"/>
              <a:t>How are bridge data-forwarding decisions limited?</a:t>
            </a:r>
          </a:p>
        </p:txBody>
      </p:sp>
      <p:sp>
        <p:nvSpPr>
          <p:cNvPr id="52228" name="Rectangle 4"/>
          <p:cNvSpPr>
            <a:spLocks noGrp="1" noChangeArrowheads="1"/>
          </p:cNvSpPr>
          <p:nvPr>
            <p:ph type="body" idx="4294967295"/>
          </p:nvPr>
        </p:nvSpPr>
        <p:spPr>
          <a:xfrm>
            <a:off x="1371600" y="2044700"/>
            <a:ext cx="7772400" cy="4114800"/>
          </a:xfrm>
        </p:spPr>
        <p:txBody>
          <a:bodyPr/>
          <a:lstStyle/>
          <a:p>
            <a:pPr>
              <a:defRPr/>
            </a:pPr>
            <a:r>
              <a:rPr lang="en-US" dirty="0"/>
              <a:t> Although bridges use tables to determine whether or not to forward data to other segments of the network, the types of comparisons and decisions they make are relatively low level, simple </a:t>
            </a:r>
            <a:r>
              <a:rPr lang="en-US" dirty="0" smtClean="0"/>
              <a:t>ones</a:t>
            </a:r>
          </a:p>
          <a:p>
            <a:pPr>
              <a:defRPr/>
            </a:pPr>
            <a:endParaRPr lang="en-US" dirty="0" smtClean="0"/>
          </a:p>
          <a:p>
            <a:pPr>
              <a:buNone/>
              <a:defRPr/>
            </a:pPr>
            <a:r>
              <a:rPr lang="en-US" dirty="0" smtClean="0"/>
              <a:t>						</a:t>
            </a:r>
            <a:endParaRPr lang="en-US" sz="1050" dirty="0" smtClean="0"/>
          </a:p>
          <a:p>
            <a:pPr>
              <a:buNone/>
              <a:defRPr/>
            </a:pPr>
            <a:endParaRPr lang="en-US" sz="1050"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2228"/>
                                        </p:tgtEl>
                                        <p:attrNameLst>
                                          <p:attrName>style.visibility</p:attrName>
                                        </p:attrNameLst>
                                      </p:cBhvr>
                                      <p:to>
                                        <p:strVal val="visible"/>
                                      </p:to>
                                    </p:set>
                                    <p:anim calcmode="lin" valueType="num">
                                      <p:cBhvr additive="base">
                                        <p:cTn id="7" dur="500" fill="hold"/>
                                        <p:tgtEl>
                                          <p:spTgt spid="52228"/>
                                        </p:tgtEl>
                                        <p:attrNameLst>
                                          <p:attrName>ppt_x</p:attrName>
                                        </p:attrNameLst>
                                      </p:cBhvr>
                                      <p:tavLst>
                                        <p:tav tm="0">
                                          <p:val>
                                            <p:strVal val="#ppt_x"/>
                                          </p:val>
                                        </p:tav>
                                        <p:tav tm="100000">
                                          <p:val>
                                            <p:strVal val="#ppt_x"/>
                                          </p:val>
                                        </p:tav>
                                      </p:tavLst>
                                    </p:anim>
                                    <p:anim calcmode="lin" valueType="num">
                                      <p:cBhvr additive="base">
                                        <p:cTn id="8" dur="500" fill="hold"/>
                                        <p:tgtEl>
                                          <p:spTgt spid="522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1371600" y="304800"/>
            <a:ext cx="7772400" cy="1371600"/>
          </a:xfrm>
        </p:spPr>
        <p:txBody>
          <a:bodyPr>
            <a:normAutofit fontScale="90000"/>
          </a:bodyPr>
          <a:lstStyle/>
          <a:p>
            <a:pPr>
              <a:defRPr/>
            </a:pPr>
            <a:r>
              <a:rPr lang="en-US" sz="3600" dirty="0"/>
              <a:t>What types of network traffic problems is a bridge incapable of solving? </a:t>
            </a:r>
          </a:p>
        </p:txBody>
      </p:sp>
      <p:sp>
        <p:nvSpPr>
          <p:cNvPr id="54275" name="Rectangle 3"/>
          <p:cNvSpPr>
            <a:spLocks noGrp="1" noChangeArrowheads="1"/>
          </p:cNvSpPr>
          <p:nvPr>
            <p:ph type="body" idx="4294967295"/>
          </p:nvPr>
        </p:nvSpPr>
        <p:spPr>
          <a:xfrm>
            <a:off x="1371600" y="2044700"/>
            <a:ext cx="7772400" cy="4114800"/>
          </a:xfrm>
        </p:spPr>
        <p:txBody>
          <a:bodyPr/>
          <a:lstStyle/>
          <a:p>
            <a:pPr>
              <a:defRPr/>
            </a:pPr>
            <a:r>
              <a:rPr lang="en-US" dirty="0"/>
              <a:t>Bridges work best where traffic from one segment of a network to other segments is not too great. </a:t>
            </a:r>
          </a:p>
          <a:p>
            <a:pPr>
              <a:defRPr/>
            </a:pPr>
            <a:r>
              <a:rPr lang="en-US" dirty="0"/>
              <a:t>However, when traffic between network segments becomes too heavy, the bridge can become a bottleneck and actually slow down communication.</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animEffect transition="in" filter="wipe(left)">
                                      <p:cBhvr>
                                        <p:cTn id="7" dur="500"/>
                                        <p:tgtEl>
                                          <p:spTgt spid="542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275">
                                            <p:txEl>
                                              <p:pRg st="0" end="0"/>
                                            </p:txEl>
                                          </p:spTgt>
                                        </p:tgtEl>
                                        <p:attrNameLst>
                                          <p:attrName>style.visibility</p:attrName>
                                        </p:attrNameLst>
                                      </p:cBhvr>
                                      <p:to>
                                        <p:strVal val="visible"/>
                                      </p:to>
                                    </p:set>
                                    <p:animEffect transition="in" filter="wipe(left)">
                                      <p:cBhvr>
                                        <p:cTn id="12" dur="500"/>
                                        <p:tgtEl>
                                          <p:spTgt spid="542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rev="1"/>
    </p:bld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1371600" y="419100"/>
            <a:ext cx="7772400" cy="1143000"/>
          </a:xfrm>
        </p:spPr>
        <p:txBody>
          <a:bodyPr/>
          <a:lstStyle/>
          <a:p>
            <a:pPr>
              <a:defRPr/>
            </a:pPr>
            <a:r>
              <a:rPr lang="en-US"/>
              <a:t>What are routers? </a:t>
            </a:r>
          </a:p>
        </p:txBody>
      </p:sp>
      <p:sp>
        <p:nvSpPr>
          <p:cNvPr id="62467" name="Rectangle 3"/>
          <p:cNvSpPr>
            <a:spLocks noGrp="1" noChangeArrowheads="1"/>
          </p:cNvSpPr>
          <p:nvPr>
            <p:ph type="body" idx="4294967295"/>
          </p:nvPr>
        </p:nvSpPr>
        <p:spPr>
          <a:xfrm>
            <a:off x="1371600" y="2044700"/>
            <a:ext cx="7772400" cy="4114800"/>
          </a:xfrm>
        </p:spPr>
        <p:txBody>
          <a:bodyPr/>
          <a:lstStyle/>
          <a:p>
            <a:pPr>
              <a:defRPr/>
            </a:pPr>
            <a:r>
              <a:rPr lang="en-US" dirty="0"/>
              <a:t> Routers are another type of internetworking device. </a:t>
            </a:r>
          </a:p>
          <a:p>
            <a:pPr>
              <a:defRPr/>
            </a:pPr>
            <a:r>
              <a:rPr lang="en-US" dirty="0"/>
              <a:t>These devices pass data packets between networks based on network protocol or layer 3 information. </a:t>
            </a:r>
          </a:p>
          <a:p>
            <a:pPr>
              <a:defRPr/>
            </a:pPr>
            <a:r>
              <a:rPr lang="en-US" dirty="0"/>
              <a:t>Routers have the ability to make intelligent decisions as to the best path for delivery of data on the network. </a:t>
            </a:r>
          </a:p>
        </p:txBody>
      </p:sp>
      <p:pic>
        <p:nvPicPr>
          <p:cNvPr id="17412" name="Picture 4"/>
          <p:cNvPicPr>
            <a:picLocks noChangeAspect="1" noChangeArrowheads="1"/>
          </p:cNvPicPr>
          <p:nvPr/>
        </p:nvPicPr>
        <p:blipFill>
          <a:blip r:embed="rId3" cstate="print"/>
          <a:srcRect/>
          <a:stretch>
            <a:fillRect/>
          </a:stretch>
        </p:blipFill>
        <p:spPr bwMode="auto">
          <a:xfrm>
            <a:off x="6477000" y="0"/>
            <a:ext cx="2057400" cy="1658938"/>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iterate type="lt">
                                    <p:tmPct val="100000"/>
                                  </p:iterate>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additive="base">
                                        <p:cTn id="7" dur="75" fill="hold"/>
                                        <p:tgtEl>
                                          <p:spTgt spid="62467">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62467">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iterate type="lt">
                                    <p:tmPct val="100000"/>
                                  </p:iterate>
                                  <p:childTnLst>
                                    <p:set>
                                      <p:cBhvr>
                                        <p:cTn id="12" dur="1" fill="hold">
                                          <p:stCondLst>
                                            <p:cond delay="0"/>
                                          </p:stCondLst>
                                        </p:cTn>
                                        <p:tgtEl>
                                          <p:spTgt spid="62467">
                                            <p:txEl>
                                              <p:pRg st="1" end="1"/>
                                            </p:txEl>
                                          </p:spTgt>
                                        </p:tgtEl>
                                        <p:attrNameLst>
                                          <p:attrName>style.visibility</p:attrName>
                                        </p:attrNameLst>
                                      </p:cBhvr>
                                      <p:to>
                                        <p:strVal val="visible"/>
                                      </p:to>
                                    </p:set>
                                    <p:anim calcmode="lin" valueType="num">
                                      <p:cBhvr additive="base">
                                        <p:cTn id="13" dur="75" fill="hold"/>
                                        <p:tgtEl>
                                          <p:spTgt spid="62467">
                                            <p:txEl>
                                              <p:pRg st="1" end="1"/>
                                            </p:txEl>
                                          </p:spTgt>
                                        </p:tgtEl>
                                        <p:attrNameLst>
                                          <p:attrName>ppt_x</p:attrName>
                                        </p:attrNameLst>
                                      </p:cBhvr>
                                      <p:tavLst>
                                        <p:tav tm="0">
                                          <p:val>
                                            <p:strVal val="1+#ppt_w/2"/>
                                          </p:val>
                                        </p:tav>
                                        <p:tav tm="100000">
                                          <p:val>
                                            <p:strVal val="#ppt_x"/>
                                          </p:val>
                                        </p:tav>
                                      </p:tavLst>
                                    </p:anim>
                                    <p:anim calcmode="lin" valueType="num">
                                      <p:cBhvr additive="base">
                                        <p:cTn id="14" dur="75" fill="hold"/>
                                        <p:tgtEl>
                                          <p:spTgt spid="62467">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LASER.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iterate type="lt">
                                    <p:tmPct val="100000"/>
                                  </p:iterate>
                                  <p:childTnLst>
                                    <p:set>
                                      <p:cBhvr>
                                        <p:cTn id="18" dur="1" fill="hold">
                                          <p:stCondLst>
                                            <p:cond delay="0"/>
                                          </p:stCondLst>
                                        </p:cTn>
                                        <p:tgtEl>
                                          <p:spTgt spid="62467">
                                            <p:txEl>
                                              <p:pRg st="2" end="2"/>
                                            </p:txEl>
                                          </p:spTgt>
                                        </p:tgtEl>
                                        <p:attrNameLst>
                                          <p:attrName>style.visibility</p:attrName>
                                        </p:attrNameLst>
                                      </p:cBhvr>
                                      <p:to>
                                        <p:strVal val="visible"/>
                                      </p:to>
                                    </p:set>
                                    <p:anim calcmode="lin" valueType="num">
                                      <p:cBhvr additive="base">
                                        <p:cTn id="19" dur="75" fill="hold"/>
                                        <p:tgtEl>
                                          <p:spTgt spid="62467">
                                            <p:txEl>
                                              <p:pRg st="2" end="2"/>
                                            </p:txEl>
                                          </p:spTgt>
                                        </p:tgtEl>
                                        <p:attrNameLst>
                                          <p:attrName>ppt_x</p:attrName>
                                        </p:attrNameLst>
                                      </p:cBhvr>
                                      <p:tavLst>
                                        <p:tav tm="0">
                                          <p:val>
                                            <p:strVal val="1+#ppt_w/2"/>
                                          </p:val>
                                        </p:tav>
                                        <p:tav tm="100000">
                                          <p:val>
                                            <p:strVal val="#ppt_x"/>
                                          </p:val>
                                        </p:tav>
                                      </p:tavLst>
                                    </p:anim>
                                    <p:anim calcmode="lin" valueType="num">
                                      <p:cBhvr additive="base">
                                        <p:cTn id="20" dur="75" fill="hold"/>
                                        <p:tgtEl>
                                          <p:spTgt spid="62467">
                                            <p:txEl>
                                              <p:pRg st="2" end="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dco3310\still8-5c.gif"/>
          <p:cNvPicPr>
            <a:picLocks noChangeAspect="1" noChangeArrowheads="1"/>
          </p:cNvPicPr>
          <p:nvPr/>
        </p:nvPicPr>
        <p:blipFill>
          <a:blip r:embed="rId2" cstate="print"/>
          <a:srcRect/>
          <a:stretch>
            <a:fillRect/>
          </a:stretch>
        </p:blipFill>
        <p:spPr bwMode="auto">
          <a:xfrm>
            <a:off x="1143000" y="533400"/>
            <a:ext cx="7772400" cy="607695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1371600" y="419100"/>
            <a:ext cx="7772400" cy="1143000"/>
          </a:xfrm>
        </p:spPr>
        <p:txBody>
          <a:bodyPr>
            <a:normAutofit fontScale="90000"/>
          </a:bodyPr>
          <a:lstStyle/>
          <a:p>
            <a:pPr>
              <a:defRPr/>
            </a:pPr>
            <a:r>
              <a:rPr lang="en-US"/>
              <a:t>What network problems can routers help resolve?</a:t>
            </a:r>
          </a:p>
        </p:txBody>
      </p:sp>
      <p:sp>
        <p:nvSpPr>
          <p:cNvPr id="70659" name="Rectangle 3"/>
          <p:cNvSpPr>
            <a:spLocks noGrp="1" noChangeArrowheads="1"/>
          </p:cNvSpPr>
          <p:nvPr>
            <p:ph type="body" idx="4294967295"/>
          </p:nvPr>
        </p:nvSpPr>
        <p:spPr>
          <a:xfrm>
            <a:off x="1371600" y="2044700"/>
            <a:ext cx="7772400" cy="4114800"/>
          </a:xfrm>
        </p:spPr>
        <p:txBody>
          <a:bodyPr/>
          <a:lstStyle/>
          <a:p>
            <a:pPr>
              <a:defRPr/>
            </a:pPr>
            <a:r>
              <a:rPr lang="en-US" dirty="0"/>
              <a:t> The problem of excessive broadcast traffic can be solved by using a router. </a:t>
            </a:r>
          </a:p>
          <a:p>
            <a:pPr>
              <a:defRPr/>
            </a:pPr>
            <a:r>
              <a:rPr lang="en-US" dirty="0"/>
              <a:t>Routers are able to do this, because they do not forward broadcast frames unless specifically told to do </a:t>
            </a:r>
            <a:r>
              <a:rPr lang="en-US" dirty="0" smtClean="0"/>
              <a:t>so</a:t>
            </a:r>
          </a:p>
          <a:p>
            <a:pPr>
              <a:defRPr/>
            </a:pPr>
            <a:endParaRPr lang="en-US" dirty="0" smtClean="0"/>
          </a:p>
          <a:p>
            <a:pPr>
              <a:defRPr/>
            </a:pPr>
            <a:endParaRPr lang="en-US" dirty="0" smtClean="0"/>
          </a:p>
          <a:p>
            <a:pPr>
              <a:buNone/>
              <a:defRPr/>
            </a:pPr>
            <a:r>
              <a:rPr lang="en-US" dirty="0" smtClean="0"/>
              <a:t>						</a:t>
            </a:r>
            <a:endParaRPr lang="en-US" sz="1100"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0659"/>
                                        </p:tgtEl>
                                        <p:attrNameLst>
                                          <p:attrName>style.visibility</p:attrName>
                                        </p:attrNameLst>
                                      </p:cBhvr>
                                      <p:to>
                                        <p:strVal val="visible"/>
                                      </p:to>
                                    </p:set>
                                    <p:anim calcmode="lin" valueType="num">
                                      <p:cBhvr additive="base">
                                        <p:cTn id="7" dur="500" fill="hold"/>
                                        <p:tgtEl>
                                          <p:spTgt spid="70659"/>
                                        </p:tgtEl>
                                        <p:attrNameLst>
                                          <p:attrName>ppt_x</p:attrName>
                                        </p:attrNameLst>
                                      </p:cBhvr>
                                      <p:tavLst>
                                        <p:tav tm="0">
                                          <p:val>
                                            <p:strVal val="#ppt_x"/>
                                          </p:val>
                                        </p:tav>
                                        <p:tav tm="100000">
                                          <p:val>
                                            <p:strVal val="#ppt_x"/>
                                          </p:val>
                                        </p:tav>
                                      </p:tavLst>
                                    </p:anim>
                                    <p:anim calcmode="lin" valueType="num">
                                      <p:cBhvr additive="base">
                                        <p:cTn id="8" dur="500" fill="hold"/>
                                        <p:tgtEl>
                                          <p:spTgt spid="7065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1371600" y="419100"/>
            <a:ext cx="7772400" cy="1143000"/>
          </a:xfrm>
        </p:spPr>
        <p:txBody>
          <a:bodyPr>
            <a:normAutofit fontScale="90000"/>
          </a:bodyPr>
          <a:lstStyle/>
          <a:p>
            <a:pPr>
              <a:defRPr/>
            </a:pPr>
            <a:r>
              <a:rPr lang="en-US"/>
              <a:t>How do routers differ from bridges?</a:t>
            </a:r>
          </a:p>
        </p:txBody>
      </p:sp>
      <p:sp>
        <p:nvSpPr>
          <p:cNvPr id="74755" name="Rectangle 3"/>
          <p:cNvSpPr>
            <a:spLocks noGrp="1" noChangeArrowheads="1"/>
          </p:cNvSpPr>
          <p:nvPr>
            <p:ph type="body" idx="4294967295"/>
          </p:nvPr>
        </p:nvSpPr>
        <p:spPr>
          <a:xfrm>
            <a:off x="1371600" y="2044700"/>
            <a:ext cx="7772400" cy="4114800"/>
          </a:xfrm>
        </p:spPr>
        <p:txBody>
          <a:bodyPr>
            <a:normAutofit fontScale="92500"/>
          </a:bodyPr>
          <a:lstStyle/>
          <a:p>
            <a:pPr>
              <a:defRPr/>
            </a:pPr>
            <a:r>
              <a:rPr lang="en-US" sz="2800"/>
              <a:t> Routers differ from bridges in several respects. First, bridging occurs at the data link layer or layer 2,while routing occurs at the network layer or layer 3 of the OSI model.</a:t>
            </a:r>
          </a:p>
          <a:p>
            <a:pPr>
              <a:defRPr/>
            </a:pPr>
            <a:r>
              <a:rPr lang="en-US" sz="2800"/>
              <a:t>Second, bridges use physical or MAC addresses to make data forwarding decisions. Routers use a different addressing scheme that occurs at layer three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4755"/>
                                        </p:tgtEl>
                                        <p:attrNameLst>
                                          <p:attrName>style.visibility</p:attrName>
                                        </p:attrNameLst>
                                      </p:cBhvr>
                                      <p:to>
                                        <p:strVal val="visible"/>
                                      </p:to>
                                    </p:set>
                                    <p:anim calcmode="lin" valueType="num">
                                      <p:cBhvr additive="base">
                                        <p:cTn id="7" dur="500" fill="hold"/>
                                        <p:tgtEl>
                                          <p:spTgt spid="74755"/>
                                        </p:tgtEl>
                                        <p:attrNameLst>
                                          <p:attrName>ppt_x</p:attrName>
                                        </p:attrNameLst>
                                      </p:cBhvr>
                                      <p:tavLst>
                                        <p:tav tm="0">
                                          <p:val>
                                            <p:strVal val="#ppt_x"/>
                                          </p:val>
                                        </p:tav>
                                        <p:tav tm="100000">
                                          <p:val>
                                            <p:strVal val="#ppt_x"/>
                                          </p:val>
                                        </p:tav>
                                      </p:tavLst>
                                    </p:anim>
                                    <p:anim calcmode="lin" valueType="num">
                                      <p:cBhvr additive="base">
                                        <p:cTn id="8" dur="500" fill="hold"/>
                                        <p:tgtEl>
                                          <p:spTgt spid="7475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autoUpdateAnimBg="0"/>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1371600" y="419100"/>
            <a:ext cx="7772400" cy="1143000"/>
          </a:xfrm>
        </p:spPr>
        <p:txBody>
          <a:bodyPr/>
          <a:lstStyle/>
          <a:p>
            <a:pPr>
              <a:defRPr/>
            </a:pPr>
            <a:r>
              <a:rPr lang="en-US"/>
              <a:t>How do routers work? </a:t>
            </a:r>
          </a:p>
        </p:txBody>
      </p:sp>
      <p:sp>
        <p:nvSpPr>
          <p:cNvPr id="77827" name="Rectangle 3"/>
          <p:cNvSpPr>
            <a:spLocks noGrp="1" noChangeArrowheads="1"/>
          </p:cNvSpPr>
          <p:nvPr>
            <p:ph type="body" idx="4294967295"/>
          </p:nvPr>
        </p:nvSpPr>
        <p:spPr>
          <a:xfrm>
            <a:off x="1371600" y="2044700"/>
            <a:ext cx="7772400" cy="4114800"/>
          </a:xfrm>
        </p:spPr>
        <p:txBody>
          <a:bodyPr/>
          <a:lstStyle/>
          <a:p>
            <a:pPr>
              <a:defRPr/>
            </a:pPr>
            <a:r>
              <a:rPr lang="en-US" dirty="0"/>
              <a:t>Routers are used to connect two or more networks. For routing to be successful, each network must have a unique network </a:t>
            </a:r>
            <a:r>
              <a:rPr lang="en-US" dirty="0" smtClean="0"/>
              <a:t>number</a:t>
            </a:r>
          </a:p>
          <a:p>
            <a:pPr>
              <a:defRPr/>
            </a:pPr>
            <a:endParaRPr lang="en-US" dirty="0" smtClean="0"/>
          </a:p>
          <a:p>
            <a:pPr>
              <a:defRPr/>
            </a:pPr>
            <a:endParaRPr lang="en-US" dirty="0" smtClean="0"/>
          </a:p>
          <a:p>
            <a:pPr>
              <a:buNone/>
              <a:defRPr/>
            </a:pPr>
            <a:r>
              <a:rPr lang="en-US" dirty="0" smtClean="0"/>
              <a:t>						</a:t>
            </a:r>
            <a:endParaRPr lang="en-US" sz="1100"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 calcmode="lin" valueType="num">
                                      <p:cBhvr additive="base">
                                        <p:cTn id="7" dur="500" fill="hold"/>
                                        <p:tgtEl>
                                          <p:spTgt spid="77827"/>
                                        </p:tgtEl>
                                        <p:attrNameLst>
                                          <p:attrName>ppt_x</p:attrName>
                                        </p:attrNameLst>
                                      </p:cBhvr>
                                      <p:tavLst>
                                        <p:tav tm="0">
                                          <p:val>
                                            <p:strVal val="#ppt_x"/>
                                          </p:val>
                                        </p:tav>
                                        <p:tav tm="100000">
                                          <p:val>
                                            <p:strVal val="#ppt_x"/>
                                          </p:val>
                                        </p:tav>
                                      </p:tavLst>
                                    </p:anim>
                                    <p:anim calcmode="lin" valueType="num">
                                      <p:cBhvr additive="base">
                                        <p:cTn id="8" dur="500" fill="hold"/>
                                        <p:tgtEl>
                                          <p:spTgt spid="778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p:cNvSpPr>
          <p:nvPr/>
        </p:nvSpPr>
        <p:spPr>
          <a:xfrm>
            <a:off x="2667000" y="0"/>
            <a:ext cx="3200400" cy="754859"/>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IN" sz="4400" b="0" i="0" u="sng" strike="noStrike" kern="0" cap="none" spc="0" normalizeH="0" baseline="0" noProof="0">
                <a:ln>
                  <a:noFill/>
                </a:ln>
                <a:solidFill>
                  <a:schemeClr val="tx2"/>
                </a:solidFill>
                <a:effectLst>
                  <a:outerShdw blurRad="38100" dist="38100" dir="2700000" algn="tl">
                    <a:srgbClr val="000000"/>
                  </a:outerShdw>
                </a:effectLst>
                <a:uLnTx/>
                <a:uFillTx/>
                <a:latin typeface="Copperplate Gothic Light" pitchFamily="34" charset="0"/>
                <a:ea typeface="+mj-ea"/>
                <a:cs typeface="+mj-cs"/>
              </a:rPr>
              <a:t>  gatewaY</a:t>
            </a:r>
            <a:endParaRPr kumimoji="1" lang="en-IN" sz="4400" b="0" i="0" u="sng" strike="noStrike" kern="0" cap="none" spc="0" normalizeH="0" baseline="0" noProof="0" dirty="0">
              <a:ln>
                <a:noFill/>
              </a:ln>
              <a:solidFill>
                <a:schemeClr val="tx2"/>
              </a:solidFill>
              <a:effectLst>
                <a:outerShdw blurRad="38100" dist="38100" dir="2700000" algn="tl">
                  <a:srgbClr val="000000"/>
                </a:outerShdw>
              </a:effectLst>
              <a:uLnTx/>
              <a:uFillTx/>
              <a:latin typeface="Copperplate Gothic Light" pitchFamily="34" charset="0"/>
              <a:ea typeface="+mj-ea"/>
              <a:cs typeface="+mj-cs"/>
            </a:endParaRPr>
          </a:p>
        </p:txBody>
      </p:sp>
      <p:sp>
        <p:nvSpPr>
          <p:cNvPr id="3" name="TextBox 2"/>
          <p:cNvSpPr txBox="1"/>
          <p:nvPr/>
        </p:nvSpPr>
        <p:spPr>
          <a:xfrm>
            <a:off x="381000" y="1219201"/>
            <a:ext cx="8382000" cy="5016758"/>
          </a:xfrm>
          <a:prstGeom prst="rect">
            <a:avLst/>
          </a:prstGeom>
          <a:noFill/>
        </p:spPr>
        <p:txBody>
          <a:bodyPr wrap="square" rtlCol="0">
            <a:spAutoFit/>
          </a:bodyPr>
          <a:lstStyle/>
          <a:p>
            <a:pPr>
              <a:buBlip>
                <a:blip r:embed="rId2"/>
              </a:buBlip>
            </a:pPr>
            <a:r>
              <a:rPr lang="en-US" sz="2000" dirty="0">
                <a:latin typeface="Lucida Handwriting" pitchFamily="66" charset="0"/>
              </a:rPr>
              <a:t>Device that connects dissimilar networks.</a:t>
            </a:r>
          </a:p>
          <a:p>
            <a:pPr>
              <a:buBlip>
                <a:blip r:embed="rId2"/>
              </a:buBlip>
            </a:pPr>
            <a:r>
              <a:rPr lang="en-US" sz="2000" dirty="0">
                <a:latin typeface="Lucida Handwriting" pitchFamily="66" charset="0"/>
              </a:rPr>
              <a:t>Operates at the highest level of </a:t>
            </a:r>
          </a:p>
          <a:p>
            <a:r>
              <a:rPr lang="en-US" sz="2000" dirty="0">
                <a:latin typeface="Lucida Handwriting" pitchFamily="66" charset="0"/>
              </a:rPr>
              <a:t>  abstraction.</a:t>
            </a:r>
          </a:p>
          <a:p>
            <a:pPr>
              <a:buBlip>
                <a:blip r:embed="rId2"/>
              </a:buBlip>
            </a:pPr>
            <a:r>
              <a:rPr lang="en-US" sz="2000" dirty="0">
                <a:latin typeface="Lucida Handwriting" pitchFamily="66" charset="0"/>
              </a:rPr>
              <a:t>Expands the functionality of routers by </a:t>
            </a:r>
          </a:p>
          <a:p>
            <a:r>
              <a:rPr lang="en-US" sz="2000" dirty="0">
                <a:latin typeface="Lucida Handwriting" pitchFamily="66" charset="0"/>
              </a:rPr>
              <a:t>  performing data translation and </a:t>
            </a:r>
          </a:p>
          <a:p>
            <a:r>
              <a:rPr lang="en-US" sz="2000" dirty="0">
                <a:latin typeface="Lucida Handwriting" pitchFamily="66" charset="0"/>
              </a:rPr>
              <a:t>  protocol conversion.</a:t>
            </a:r>
          </a:p>
          <a:p>
            <a:pPr>
              <a:buBlip>
                <a:blip r:embed="rId2"/>
              </a:buBlip>
            </a:pPr>
            <a:r>
              <a:rPr lang="en-US" sz="2000" dirty="0">
                <a:latin typeface="Lucida Handwriting" pitchFamily="66" charset="0"/>
              </a:rPr>
              <a:t>Needed to convert Ethernet traffic from </a:t>
            </a:r>
          </a:p>
          <a:p>
            <a:r>
              <a:rPr lang="en-US" sz="2000" dirty="0">
                <a:latin typeface="Lucida Handwriting" pitchFamily="66" charset="0"/>
              </a:rPr>
              <a:t>  LAN to San(Systems Network </a:t>
            </a:r>
          </a:p>
          <a:p>
            <a:r>
              <a:rPr lang="en-US" sz="2000" dirty="0">
                <a:latin typeface="Lucida Handwriting" pitchFamily="66" charset="0"/>
              </a:rPr>
              <a:t>  Architecture)traffic legacy system.</a:t>
            </a:r>
          </a:p>
          <a:p>
            <a:pPr>
              <a:buBlip>
                <a:blip r:embed="rId2"/>
              </a:buBlip>
            </a:pPr>
            <a:r>
              <a:rPr lang="en-US" sz="2000" dirty="0">
                <a:latin typeface="Lucida Handwriting" pitchFamily="66" charset="0"/>
              </a:rPr>
              <a:t>Then routes the SNA traffic to the</a:t>
            </a:r>
          </a:p>
          <a:p>
            <a:r>
              <a:rPr lang="en-US" sz="2000" dirty="0">
                <a:latin typeface="Lucida Handwriting" pitchFamily="66" charset="0"/>
              </a:rPr>
              <a:t>  mainframe.</a:t>
            </a:r>
          </a:p>
          <a:p>
            <a:pPr>
              <a:buBlip>
                <a:blip r:embed="rId2"/>
              </a:buBlip>
            </a:pPr>
            <a:r>
              <a:rPr lang="en-US" sz="2000" dirty="0">
                <a:latin typeface="Lucida Handwriting" pitchFamily="66" charset="0"/>
              </a:rPr>
              <a:t>When Mainframe answers, Reverse</a:t>
            </a:r>
          </a:p>
          <a:p>
            <a:r>
              <a:rPr lang="en-US" sz="2000" dirty="0">
                <a:latin typeface="Lucida Handwriting" pitchFamily="66" charset="0"/>
              </a:rPr>
              <a:t>   process occurs.</a:t>
            </a:r>
          </a:p>
          <a:p>
            <a:pPr>
              <a:buBlip>
                <a:blip r:embed="rId2"/>
              </a:buBlip>
            </a:pPr>
            <a:r>
              <a:rPr lang="en-US" sz="2000" dirty="0">
                <a:latin typeface="Lucida Handwriting" pitchFamily="66" charset="0"/>
              </a:rPr>
              <a:t>Establishes an intelligent connection between a</a:t>
            </a:r>
          </a:p>
          <a:p>
            <a:r>
              <a:rPr lang="en-US" sz="2000" dirty="0">
                <a:latin typeface="Lucida Handwriting" pitchFamily="66" charset="0"/>
              </a:rPr>
              <a:t>  local network and external networks with</a:t>
            </a:r>
          </a:p>
          <a:p>
            <a:r>
              <a:rPr lang="en-US" sz="2000" dirty="0">
                <a:latin typeface="Lucida Handwriting" pitchFamily="66" charset="0"/>
              </a:rPr>
              <a:t>  completely different structures.</a:t>
            </a:r>
            <a:endParaRPr lang="en-IN" sz="2000" dirty="0">
              <a:latin typeface="Lucida Handwriting"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67270"/>
            <a:ext cx="3390853" cy="923330"/>
          </a:xfrm>
          <a:prstGeom prst="rect">
            <a:avLst/>
          </a:prstGeom>
          <a:noFill/>
        </p:spPr>
        <p:txBody>
          <a:bodyPr wrap="square" lIns="91440" tIns="45720" rIns="91440" bIns="45720">
            <a:spAutoFit/>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Repeaters</a:t>
            </a:r>
          </a:p>
        </p:txBody>
      </p:sp>
      <p:pic>
        <p:nvPicPr>
          <p:cNvPr id="3" name="Picture 2" descr="C:\Program Files\Microsoft Office\MEDIA\CAGCAT10\j0285750.wmf"/>
          <p:cNvPicPr>
            <a:picLocks noChangeAspect="1" noChangeArrowheads="1"/>
          </p:cNvPicPr>
          <p:nvPr/>
        </p:nvPicPr>
        <p:blipFill>
          <a:blip r:embed="rId2" cstate="print"/>
          <a:srcRect/>
          <a:stretch>
            <a:fillRect/>
          </a:stretch>
        </p:blipFill>
        <p:spPr bwMode="auto">
          <a:xfrm>
            <a:off x="6202890" y="5715000"/>
            <a:ext cx="1036110" cy="636727"/>
          </a:xfrm>
          <a:prstGeom prst="rect">
            <a:avLst/>
          </a:prstGeom>
          <a:noFill/>
        </p:spPr>
      </p:pic>
      <p:pic>
        <p:nvPicPr>
          <p:cNvPr id="4" name="Picture 3" descr="C:\Program Files\Microsoft Office\MEDIA\CAGCAT10\j0285750.wmf"/>
          <p:cNvPicPr>
            <a:picLocks noChangeAspect="1" noChangeArrowheads="1"/>
          </p:cNvPicPr>
          <p:nvPr/>
        </p:nvPicPr>
        <p:blipFill>
          <a:blip r:embed="rId2" cstate="print"/>
          <a:srcRect/>
          <a:stretch>
            <a:fillRect/>
          </a:stretch>
        </p:blipFill>
        <p:spPr bwMode="auto">
          <a:xfrm>
            <a:off x="7803090" y="5715000"/>
            <a:ext cx="1036110" cy="636727"/>
          </a:xfrm>
          <a:prstGeom prst="rect">
            <a:avLst/>
          </a:prstGeom>
          <a:noFill/>
        </p:spPr>
      </p:pic>
      <p:pic>
        <p:nvPicPr>
          <p:cNvPr id="5" name="Picture 4" descr="C:\Program Files\Microsoft Office\MEDIA\CAGCAT10\j0285750.wmf"/>
          <p:cNvPicPr>
            <a:picLocks noChangeAspect="1" noChangeArrowheads="1"/>
          </p:cNvPicPr>
          <p:nvPr/>
        </p:nvPicPr>
        <p:blipFill>
          <a:blip r:embed="rId2" cstate="print"/>
          <a:srcRect/>
          <a:stretch>
            <a:fillRect/>
          </a:stretch>
        </p:blipFill>
        <p:spPr bwMode="auto">
          <a:xfrm>
            <a:off x="4038600" y="5257800"/>
            <a:ext cx="1036110" cy="636727"/>
          </a:xfrm>
          <a:prstGeom prst="rect">
            <a:avLst/>
          </a:prstGeom>
          <a:noFill/>
        </p:spPr>
      </p:pic>
      <p:pic>
        <p:nvPicPr>
          <p:cNvPr id="6" name="Picture 5" descr="C:\Program Files\Microsoft Office\MEDIA\CAGCAT10\j0285750.wmf"/>
          <p:cNvPicPr>
            <a:picLocks noChangeAspect="1" noChangeArrowheads="1"/>
          </p:cNvPicPr>
          <p:nvPr/>
        </p:nvPicPr>
        <p:blipFill>
          <a:blip r:embed="rId2" cstate="print"/>
          <a:srcRect/>
          <a:stretch>
            <a:fillRect/>
          </a:stretch>
        </p:blipFill>
        <p:spPr bwMode="auto">
          <a:xfrm>
            <a:off x="2621490" y="5334000"/>
            <a:ext cx="1036110" cy="636727"/>
          </a:xfrm>
          <a:prstGeom prst="rect">
            <a:avLst/>
          </a:prstGeom>
          <a:noFill/>
        </p:spPr>
      </p:pic>
      <p:sp>
        <p:nvSpPr>
          <p:cNvPr id="7" name="Cube 6"/>
          <p:cNvSpPr/>
          <p:nvPr/>
        </p:nvSpPr>
        <p:spPr>
          <a:xfrm>
            <a:off x="4648200" y="2286000"/>
            <a:ext cx="990600" cy="609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724400" y="2514600"/>
            <a:ext cx="685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8" idx="1"/>
          </p:cNvCxnSpPr>
          <p:nvPr/>
        </p:nvCxnSpPr>
        <p:spPr>
          <a:xfrm rot="10800000" flipH="1">
            <a:off x="4724400" y="2590800"/>
            <a:ext cx="609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800600" y="2602468"/>
            <a:ext cx="533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00600" y="2667000"/>
            <a:ext cx="533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00600" y="2743200"/>
            <a:ext cx="533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ube 12"/>
          <p:cNvSpPr/>
          <p:nvPr/>
        </p:nvSpPr>
        <p:spPr>
          <a:xfrm>
            <a:off x="3352800" y="3962400"/>
            <a:ext cx="990600" cy="609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429000" y="4191000"/>
            <a:ext cx="685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4" idx="1"/>
          </p:cNvCxnSpPr>
          <p:nvPr/>
        </p:nvCxnSpPr>
        <p:spPr>
          <a:xfrm rot="10800000" flipH="1">
            <a:off x="3429000" y="4267200"/>
            <a:ext cx="609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505200" y="4265612"/>
            <a:ext cx="533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505200" y="4341812"/>
            <a:ext cx="533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505200" y="4418012"/>
            <a:ext cx="533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Cube 18"/>
          <p:cNvSpPr/>
          <p:nvPr/>
        </p:nvSpPr>
        <p:spPr>
          <a:xfrm>
            <a:off x="7193490" y="4343400"/>
            <a:ext cx="990600" cy="609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269690" y="4572000"/>
            <a:ext cx="685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20" idx="1"/>
          </p:cNvCxnSpPr>
          <p:nvPr/>
        </p:nvCxnSpPr>
        <p:spPr>
          <a:xfrm rot="10800000" flipH="1">
            <a:off x="7269690" y="4648200"/>
            <a:ext cx="609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345890" y="4648200"/>
            <a:ext cx="533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345890" y="4724400"/>
            <a:ext cx="533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345890" y="4800600"/>
            <a:ext cx="533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Cube 24"/>
          <p:cNvSpPr/>
          <p:nvPr/>
        </p:nvSpPr>
        <p:spPr>
          <a:xfrm>
            <a:off x="5867400" y="3276600"/>
            <a:ext cx="990600" cy="609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943600" y="3505200"/>
            <a:ext cx="685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26" idx="1"/>
          </p:cNvCxnSpPr>
          <p:nvPr/>
        </p:nvCxnSpPr>
        <p:spPr>
          <a:xfrm rot="10800000" flipH="1">
            <a:off x="5943600" y="3581400"/>
            <a:ext cx="609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19800" y="3581400"/>
            <a:ext cx="533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019800" y="3657600"/>
            <a:ext cx="533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019800" y="3733800"/>
            <a:ext cx="533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13" idx="0"/>
          </p:cNvCxnSpPr>
          <p:nvPr/>
        </p:nvCxnSpPr>
        <p:spPr>
          <a:xfrm rot="5400000">
            <a:off x="3829050" y="2990850"/>
            <a:ext cx="1066800" cy="876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781800" y="3810000"/>
            <a:ext cx="7620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3" idx="3"/>
          </p:cNvCxnSpPr>
          <p:nvPr/>
        </p:nvCxnSpPr>
        <p:spPr>
          <a:xfrm rot="5400000">
            <a:off x="3143250" y="4705350"/>
            <a:ext cx="762000" cy="495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3657602" y="4724402"/>
            <a:ext cx="761998" cy="45719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486400" y="2895601"/>
            <a:ext cx="533400" cy="38099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3" idx="0"/>
          </p:cNvCxnSpPr>
          <p:nvPr/>
        </p:nvCxnSpPr>
        <p:spPr>
          <a:xfrm rot="5400000">
            <a:off x="6614318" y="5059628"/>
            <a:ext cx="762000" cy="54874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4" idx="0"/>
          </p:cNvCxnSpPr>
          <p:nvPr/>
        </p:nvCxnSpPr>
        <p:spPr>
          <a:xfrm rot="16200000" flipH="1">
            <a:off x="7719217" y="5113072"/>
            <a:ext cx="762000" cy="441855"/>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543800" y="2209800"/>
            <a:ext cx="1295400" cy="400110"/>
          </a:xfrm>
          <a:prstGeom prst="rect">
            <a:avLst/>
          </a:prstGeom>
          <a:noFill/>
        </p:spPr>
        <p:txBody>
          <a:bodyPr wrap="square" rtlCol="0">
            <a:spAutoFit/>
          </a:bodyPr>
          <a:lstStyle/>
          <a:p>
            <a:r>
              <a:rPr lang="en-US" sz="2000" dirty="0"/>
              <a:t>Repeaters</a:t>
            </a:r>
          </a:p>
        </p:txBody>
      </p:sp>
      <p:cxnSp>
        <p:nvCxnSpPr>
          <p:cNvPr id="39" name="Straight Arrow Connector 38"/>
          <p:cNvCxnSpPr>
            <a:stCxn id="38" idx="1"/>
          </p:cNvCxnSpPr>
          <p:nvPr/>
        </p:nvCxnSpPr>
        <p:spPr>
          <a:xfrm rot="10800000" flipV="1">
            <a:off x="5715000" y="2409854"/>
            <a:ext cx="1828800" cy="1047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8" idx="2"/>
          </p:cNvCxnSpPr>
          <p:nvPr/>
        </p:nvCxnSpPr>
        <p:spPr>
          <a:xfrm rot="5400000">
            <a:off x="7153305" y="3229005"/>
            <a:ext cx="1657290"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0800000" flipV="1">
            <a:off x="6781800" y="2579132"/>
            <a:ext cx="990600" cy="621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590800" y="6019800"/>
            <a:ext cx="914400" cy="400110"/>
          </a:xfrm>
          <a:prstGeom prst="rect">
            <a:avLst/>
          </a:prstGeom>
          <a:noFill/>
        </p:spPr>
        <p:txBody>
          <a:bodyPr wrap="square" rtlCol="0">
            <a:spAutoFit/>
          </a:bodyPr>
          <a:lstStyle/>
          <a:p>
            <a:r>
              <a:rPr lang="en-US" sz="2000" dirty="0"/>
              <a:t>Host A</a:t>
            </a:r>
          </a:p>
        </p:txBody>
      </p:sp>
      <p:sp>
        <p:nvSpPr>
          <p:cNvPr id="43" name="TextBox 42"/>
          <p:cNvSpPr txBox="1"/>
          <p:nvPr/>
        </p:nvSpPr>
        <p:spPr>
          <a:xfrm>
            <a:off x="7803090" y="6400800"/>
            <a:ext cx="914400" cy="400110"/>
          </a:xfrm>
          <a:prstGeom prst="rect">
            <a:avLst/>
          </a:prstGeom>
          <a:noFill/>
        </p:spPr>
        <p:txBody>
          <a:bodyPr wrap="square" rtlCol="0">
            <a:spAutoFit/>
          </a:bodyPr>
          <a:lstStyle/>
          <a:p>
            <a:r>
              <a:rPr lang="en-US" sz="2000" dirty="0"/>
              <a:t>Host Z</a:t>
            </a:r>
          </a:p>
        </p:txBody>
      </p:sp>
      <p:sp>
        <p:nvSpPr>
          <p:cNvPr id="44" name="Rectangle 43"/>
          <p:cNvSpPr/>
          <p:nvPr/>
        </p:nvSpPr>
        <p:spPr>
          <a:xfrm>
            <a:off x="2776890" y="754559"/>
            <a:ext cx="2557110" cy="769441"/>
          </a:xfrm>
          <a:prstGeom prst="rect">
            <a:avLst/>
          </a:prstGeom>
          <a:noFill/>
        </p:spPr>
        <p:txBody>
          <a:bodyPr wrap="none" lIns="91440" tIns="45720" rIns="91440" bIns="45720">
            <a:spAutoFit/>
          </a:bodyPr>
          <a:lstStyle/>
          <a:p>
            <a:pPr algn="ctr"/>
            <a:r>
              <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5-4-3 Rule</a:t>
            </a:r>
          </a:p>
        </p:txBody>
      </p:sp>
      <p:sp>
        <p:nvSpPr>
          <p:cNvPr id="45" name="TextBox 44"/>
          <p:cNvSpPr txBox="1"/>
          <p:nvPr/>
        </p:nvSpPr>
        <p:spPr>
          <a:xfrm>
            <a:off x="228600" y="1676400"/>
            <a:ext cx="2133600" cy="4893647"/>
          </a:xfrm>
          <a:prstGeom prst="rect">
            <a:avLst/>
          </a:prstGeom>
          <a:noFill/>
        </p:spPr>
        <p:txBody>
          <a:bodyPr wrap="square" rtlCol="0">
            <a:spAutoFit/>
          </a:bodyPr>
          <a:lstStyle/>
          <a:p>
            <a:r>
              <a:rPr lang="en-US" sz="2400" b="1" dirty="0"/>
              <a:t>The maximum path between 2 stations on the network should not be more than 5 segments with 4 repeaters between those segments and no more than 3 populated segments.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plus(in)">
                                      <p:cBhvr>
                                        <p:cTn id="15" dur="5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500" fill="hold"/>
                                        <p:tgtEl>
                                          <p:spTgt spid="45"/>
                                        </p:tgtEl>
                                        <p:attrNameLst>
                                          <p:attrName>ppt_x</p:attrName>
                                        </p:attrNameLst>
                                      </p:cBhvr>
                                      <p:tavLst>
                                        <p:tav tm="0">
                                          <p:val>
                                            <p:strVal val="#ppt_x"/>
                                          </p:val>
                                        </p:tav>
                                        <p:tav tm="100000">
                                          <p:val>
                                            <p:strVal val="#ppt_x"/>
                                          </p:val>
                                        </p:tav>
                                      </p:tavLst>
                                    </p:anim>
                                    <p:anim calcmode="lin" valueType="num">
                                      <p:cBhvr additive="base">
                                        <p:cTn id="21"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9" presetClass="entr" presetSubtype="0" accel="10000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
                                          </p:val>
                                        </p:tav>
                                        <p:tav tm="100000">
                                          <p:val>
                                            <p:strVal val="#ppt_y"/>
                                          </p:val>
                                        </p:tav>
                                      </p:tavLst>
                                    </p:anim>
                                  </p:childTnLst>
                                </p:cTn>
                              </p:par>
                              <p:par>
                                <p:cTn id="30" presetID="39" presetClass="entr" presetSubtype="0" accel="10000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33"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34"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35" dur="500" fill="hold"/>
                                        <p:tgtEl>
                                          <p:spTgt spid="8"/>
                                        </p:tgtEl>
                                        <p:attrNameLst>
                                          <p:attrName>ppt_y</p:attrName>
                                        </p:attrNameLst>
                                      </p:cBhvr>
                                      <p:tavLst>
                                        <p:tav tm="0">
                                          <p:val>
                                            <p:strVal val="#ppt_y"/>
                                          </p:val>
                                        </p:tav>
                                        <p:tav tm="100000">
                                          <p:val>
                                            <p:strVal val="#ppt_y"/>
                                          </p:val>
                                        </p:tav>
                                      </p:tavLst>
                                    </p:anim>
                                  </p:childTnLst>
                                </p:cTn>
                              </p:par>
                              <p:par>
                                <p:cTn id="36" presetID="39" presetClass="entr" presetSubtype="0" accel="10000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9"/>
                                        </p:tgtEl>
                                        <p:attrNameLst>
                                          <p:attrName>ppt_y</p:attrName>
                                        </p:attrNameLst>
                                      </p:cBhvr>
                                      <p:tavLst>
                                        <p:tav tm="0">
                                          <p:val>
                                            <p:strVal val="#ppt_y"/>
                                          </p:val>
                                        </p:tav>
                                        <p:tav tm="100000">
                                          <p:val>
                                            <p:strVal val="#ppt_y"/>
                                          </p:val>
                                        </p:tav>
                                      </p:tavLst>
                                    </p:anim>
                                  </p:childTnLst>
                                </p:cTn>
                              </p:par>
                              <p:par>
                                <p:cTn id="42" presetID="39" presetClass="entr" presetSubtype="0" accel="10000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45"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46"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47" dur="500" fill="hold"/>
                                        <p:tgtEl>
                                          <p:spTgt spid="10"/>
                                        </p:tgtEl>
                                        <p:attrNameLst>
                                          <p:attrName>ppt_y</p:attrName>
                                        </p:attrNameLst>
                                      </p:cBhvr>
                                      <p:tavLst>
                                        <p:tav tm="0">
                                          <p:val>
                                            <p:strVal val="#ppt_y"/>
                                          </p:val>
                                        </p:tav>
                                        <p:tav tm="100000">
                                          <p:val>
                                            <p:strVal val="#ppt_y"/>
                                          </p:val>
                                        </p:tav>
                                      </p:tavLst>
                                    </p:anim>
                                  </p:childTnLst>
                                </p:cTn>
                              </p:par>
                              <p:par>
                                <p:cTn id="48" presetID="39" presetClass="entr" presetSubtype="0" accel="10000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51"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52"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53" dur="500" fill="hold"/>
                                        <p:tgtEl>
                                          <p:spTgt spid="11"/>
                                        </p:tgtEl>
                                        <p:attrNameLst>
                                          <p:attrName>ppt_y</p:attrName>
                                        </p:attrNameLst>
                                      </p:cBhvr>
                                      <p:tavLst>
                                        <p:tav tm="0">
                                          <p:val>
                                            <p:strVal val="#ppt_y"/>
                                          </p:val>
                                        </p:tav>
                                        <p:tav tm="100000">
                                          <p:val>
                                            <p:strVal val="#ppt_y"/>
                                          </p:val>
                                        </p:tav>
                                      </p:tavLst>
                                    </p:anim>
                                  </p:childTnLst>
                                </p:cTn>
                              </p:par>
                              <p:par>
                                <p:cTn id="54" presetID="39" presetClass="entr" presetSubtype="0" accel="10000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57"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58"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59" dur="500" fill="hold"/>
                                        <p:tgtEl>
                                          <p:spTgt spid="12"/>
                                        </p:tgtEl>
                                        <p:attrNameLst>
                                          <p:attrName>ppt_y</p:attrName>
                                        </p:attrNameLst>
                                      </p:cBhvr>
                                      <p:tavLst>
                                        <p:tav tm="0">
                                          <p:val>
                                            <p:strVal val="#ppt_y"/>
                                          </p:val>
                                        </p:tav>
                                        <p:tav tm="100000">
                                          <p:val>
                                            <p:strVal val="#ppt_y"/>
                                          </p:val>
                                        </p:tav>
                                      </p:tavLst>
                                    </p:anim>
                                  </p:childTnLst>
                                </p:cTn>
                              </p:par>
                              <p:par>
                                <p:cTn id="60" presetID="39" presetClass="entr" presetSubtype="0" accel="10000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63"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64"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65" dur="500" fill="hold"/>
                                        <p:tgtEl>
                                          <p:spTgt spid="13"/>
                                        </p:tgtEl>
                                        <p:attrNameLst>
                                          <p:attrName>ppt_y</p:attrName>
                                        </p:attrNameLst>
                                      </p:cBhvr>
                                      <p:tavLst>
                                        <p:tav tm="0">
                                          <p:val>
                                            <p:strVal val="#ppt_y"/>
                                          </p:val>
                                        </p:tav>
                                        <p:tav tm="100000">
                                          <p:val>
                                            <p:strVal val="#ppt_y"/>
                                          </p:val>
                                        </p:tav>
                                      </p:tavLst>
                                    </p:anim>
                                  </p:childTnLst>
                                </p:cTn>
                              </p:par>
                              <p:par>
                                <p:cTn id="66" presetID="39" presetClass="entr" presetSubtype="0" accel="100000"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69" dur="5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70" dur="5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71" dur="500" fill="hold"/>
                                        <p:tgtEl>
                                          <p:spTgt spid="14"/>
                                        </p:tgtEl>
                                        <p:attrNameLst>
                                          <p:attrName>ppt_y</p:attrName>
                                        </p:attrNameLst>
                                      </p:cBhvr>
                                      <p:tavLst>
                                        <p:tav tm="0">
                                          <p:val>
                                            <p:strVal val="#ppt_y"/>
                                          </p:val>
                                        </p:tav>
                                        <p:tav tm="100000">
                                          <p:val>
                                            <p:strVal val="#ppt_y"/>
                                          </p:val>
                                        </p:tav>
                                      </p:tavLst>
                                    </p:anim>
                                  </p:childTnLst>
                                </p:cTn>
                              </p:par>
                              <p:par>
                                <p:cTn id="72" presetID="39" presetClass="entr" presetSubtype="0" accel="100000" fill="hold" nodeType="with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p:cTn id="74"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75"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76"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77" dur="500" fill="hold"/>
                                        <p:tgtEl>
                                          <p:spTgt spid="15"/>
                                        </p:tgtEl>
                                        <p:attrNameLst>
                                          <p:attrName>ppt_y</p:attrName>
                                        </p:attrNameLst>
                                      </p:cBhvr>
                                      <p:tavLst>
                                        <p:tav tm="0">
                                          <p:val>
                                            <p:strVal val="#ppt_y"/>
                                          </p:val>
                                        </p:tav>
                                        <p:tav tm="100000">
                                          <p:val>
                                            <p:strVal val="#ppt_y"/>
                                          </p:val>
                                        </p:tav>
                                      </p:tavLst>
                                    </p:anim>
                                  </p:childTnLst>
                                </p:cTn>
                              </p:par>
                              <p:par>
                                <p:cTn id="78" presetID="39" presetClass="entr" presetSubtype="0" accel="100000" fill="hold" nodeType="with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ppt_h</p:attrName>
                                        </p:attrNameLst>
                                      </p:cBhvr>
                                      <p:tavLst>
                                        <p:tav tm="0">
                                          <p:val>
                                            <p:strVal val="#ppt_h/20"/>
                                          </p:val>
                                        </p:tav>
                                        <p:tav tm="50000">
                                          <p:val>
                                            <p:strVal val="#ppt_h/20"/>
                                          </p:val>
                                        </p:tav>
                                        <p:tav tm="100000">
                                          <p:val>
                                            <p:strVal val="#ppt_h"/>
                                          </p:val>
                                        </p:tav>
                                      </p:tavLst>
                                    </p:anim>
                                    <p:anim calcmode="lin" valueType="num">
                                      <p:cBhvr>
                                        <p:cTn id="81" dur="500" fill="hold"/>
                                        <p:tgtEl>
                                          <p:spTgt spid="16"/>
                                        </p:tgtEl>
                                        <p:attrNameLst>
                                          <p:attrName>ppt_w</p:attrName>
                                        </p:attrNameLst>
                                      </p:cBhvr>
                                      <p:tavLst>
                                        <p:tav tm="0">
                                          <p:val>
                                            <p:strVal val="#ppt_w+.3"/>
                                          </p:val>
                                        </p:tav>
                                        <p:tav tm="50000">
                                          <p:val>
                                            <p:strVal val="#ppt_w+.3"/>
                                          </p:val>
                                        </p:tav>
                                        <p:tav tm="100000">
                                          <p:val>
                                            <p:strVal val="#ppt_w"/>
                                          </p:val>
                                        </p:tav>
                                      </p:tavLst>
                                    </p:anim>
                                    <p:anim calcmode="lin" valueType="num">
                                      <p:cBhvr>
                                        <p:cTn id="82" dur="500" fill="hold"/>
                                        <p:tgtEl>
                                          <p:spTgt spid="16"/>
                                        </p:tgtEl>
                                        <p:attrNameLst>
                                          <p:attrName>ppt_x</p:attrName>
                                        </p:attrNameLst>
                                      </p:cBhvr>
                                      <p:tavLst>
                                        <p:tav tm="0">
                                          <p:val>
                                            <p:strVal val="#ppt_x-.3"/>
                                          </p:val>
                                        </p:tav>
                                        <p:tav tm="50000">
                                          <p:val>
                                            <p:strVal val="#ppt_x"/>
                                          </p:val>
                                        </p:tav>
                                        <p:tav tm="100000">
                                          <p:val>
                                            <p:strVal val="#ppt_x"/>
                                          </p:val>
                                        </p:tav>
                                      </p:tavLst>
                                    </p:anim>
                                    <p:anim calcmode="lin" valueType="num">
                                      <p:cBhvr>
                                        <p:cTn id="83" dur="500" fill="hold"/>
                                        <p:tgtEl>
                                          <p:spTgt spid="16"/>
                                        </p:tgtEl>
                                        <p:attrNameLst>
                                          <p:attrName>ppt_y</p:attrName>
                                        </p:attrNameLst>
                                      </p:cBhvr>
                                      <p:tavLst>
                                        <p:tav tm="0">
                                          <p:val>
                                            <p:strVal val="#ppt_y"/>
                                          </p:val>
                                        </p:tav>
                                        <p:tav tm="100000">
                                          <p:val>
                                            <p:strVal val="#ppt_y"/>
                                          </p:val>
                                        </p:tav>
                                      </p:tavLst>
                                    </p:anim>
                                  </p:childTnLst>
                                </p:cTn>
                              </p:par>
                              <p:par>
                                <p:cTn id="84" presetID="39" presetClass="entr" presetSubtype="0" accel="100000" fill="hold"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ppt_h</p:attrName>
                                        </p:attrNameLst>
                                      </p:cBhvr>
                                      <p:tavLst>
                                        <p:tav tm="0">
                                          <p:val>
                                            <p:strVal val="#ppt_h/20"/>
                                          </p:val>
                                        </p:tav>
                                        <p:tav tm="50000">
                                          <p:val>
                                            <p:strVal val="#ppt_h/20"/>
                                          </p:val>
                                        </p:tav>
                                        <p:tav tm="100000">
                                          <p:val>
                                            <p:strVal val="#ppt_h"/>
                                          </p:val>
                                        </p:tav>
                                      </p:tavLst>
                                    </p:anim>
                                    <p:anim calcmode="lin" valueType="num">
                                      <p:cBhvr>
                                        <p:cTn id="87" dur="500" fill="hold"/>
                                        <p:tgtEl>
                                          <p:spTgt spid="17"/>
                                        </p:tgtEl>
                                        <p:attrNameLst>
                                          <p:attrName>ppt_w</p:attrName>
                                        </p:attrNameLst>
                                      </p:cBhvr>
                                      <p:tavLst>
                                        <p:tav tm="0">
                                          <p:val>
                                            <p:strVal val="#ppt_w+.3"/>
                                          </p:val>
                                        </p:tav>
                                        <p:tav tm="50000">
                                          <p:val>
                                            <p:strVal val="#ppt_w+.3"/>
                                          </p:val>
                                        </p:tav>
                                        <p:tav tm="100000">
                                          <p:val>
                                            <p:strVal val="#ppt_w"/>
                                          </p:val>
                                        </p:tav>
                                      </p:tavLst>
                                    </p:anim>
                                    <p:anim calcmode="lin" valueType="num">
                                      <p:cBhvr>
                                        <p:cTn id="88" dur="500" fill="hold"/>
                                        <p:tgtEl>
                                          <p:spTgt spid="17"/>
                                        </p:tgtEl>
                                        <p:attrNameLst>
                                          <p:attrName>ppt_x</p:attrName>
                                        </p:attrNameLst>
                                      </p:cBhvr>
                                      <p:tavLst>
                                        <p:tav tm="0">
                                          <p:val>
                                            <p:strVal val="#ppt_x-.3"/>
                                          </p:val>
                                        </p:tav>
                                        <p:tav tm="50000">
                                          <p:val>
                                            <p:strVal val="#ppt_x"/>
                                          </p:val>
                                        </p:tav>
                                        <p:tav tm="100000">
                                          <p:val>
                                            <p:strVal val="#ppt_x"/>
                                          </p:val>
                                        </p:tav>
                                      </p:tavLst>
                                    </p:anim>
                                    <p:anim calcmode="lin" valueType="num">
                                      <p:cBhvr>
                                        <p:cTn id="89" dur="500" fill="hold"/>
                                        <p:tgtEl>
                                          <p:spTgt spid="17"/>
                                        </p:tgtEl>
                                        <p:attrNameLst>
                                          <p:attrName>ppt_y</p:attrName>
                                        </p:attrNameLst>
                                      </p:cBhvr>
                                      <p:tavLst>
                                        <p:tav tm="0">
                                          <p:val>
                                            <p:strVal val="#ppt_y"/>
                                          </p:val>
                                        </p:tav>
                                        <p:tav tm="100000">
                                          <p:val>
                                            <p:strVal val="#ppt_y"/>
                                          </p:val>
                                        </p:tav>
                                      </p:tavLst>
                                    </p:anim>
                                  </p:childTnLst>
                                </p:cTn>
                              </p:par>
                              <p:par>
                                <p:cTn id="90" presetID="39" presetClass="entr" presetSubtype="0" accel="100000" fill="hold" nodeType="withEffect">
                                  <p:stCondLst>
                                    <p:cond delay="0"/>
                                  </p:stCondLst>
                                  <p:childTnLst>
                                    <p:set>
                                      <p:cBhvr>
                                        <p:cTn id="91" dur="1" fill="hold">
                                          <p:stCondLst>
                                            <p:cond delay="0"/>
                                          </p:stCondLst>
                                        </p:cTn>
                                        <p:tgtEl>
                                          <p:spTgt spid="18"/>
                                        </p:tgtEl>
                                        <p:attrNameLst>
                                          <p:attrName>style.visibility</p:attrName>
                                        </p:attrNameLst>
                                      </p:cBhvr>
                                      <p:to>
                                        <p:strVal val="visible"/>
                                      </p:to>
                                    </p:set>
                                    <p:anim calcmode="lin" valueType="num">
                                      <p:cBhvr>
                                        <p:cTn id="92"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93"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94"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95" dur="500" fill="hold"/>
                                        <p:tgtEl>
                                          <p:spTgt spid="18"/>
                                        </p:tgtEl>
                                        <p:attrNameLst>
                                          <p:attrName>ppt_y</p:attrName>
                                        </p:attrNameLst>
                                      </p:cBhvr>
                                      <p:tavLst>
                                        <p:tav tm="0">
                                          <p:val>
                                            <p:strVal val="#ppt_y"/>
                                          </p:val>
                                        </p:tav>
                                        <p:tav tm="100000">
                                          <p:val>
                                            <p:strVal val="#ppt_y"/>
                                          </p:val>
                                        </p:tav>
                                      </p:tavLst>
                                    </p:anim>
                                  </p:childTnLst>
                                </p:cTn>
                              </p:par>
                              <p:par>
                                <p:cTn id="96" presetID="39" presetClass="entr" presetSubtype="0" accel="100000" fill="hold" grpId="0" nodeType="with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ppt_h</p:attrName>
                                        </p:attrNameLst>
                                      </p:cBhvr>
                                      <p:tavLst>
                                        <p:tav tm="0">
                                          <p:val>
                                            <p:strVal val="#ppt_h/20"/>
                                          </p:val>
                                        </p:tav>
                                        <p:tav tm="50000">
                                          <p:val>
                                            <p:strVal val="#ppt_h/20"/>
                                          </p:val>
                                        </p:tav>
                                        <p:tav tm="100000">
                                          <p:val>
                                            <p:strVal val="#ppt_h"/>
                                          </p:val>
                                        </p:tav>
                                      </p:tavLst>
                                    </p:anim>
                                    <p:anim calcmode="lin" valueType="num">
                                      <p:cBhvr>
                                        <p:cTn id="99" dur="500" fill="hold"/>
                                        <p:tgtEl>
                                          <p:spTgt spid="25"/>
                                        </p:tgtEl>
                                        <p:attrNameLst>
                                          <p:attrName>ppt_w</p:attrName>
                                        </p:attrNameLst>
                                      </p:cBhvr>
                                      <p:tavLst>
                                        <p:tav tm="0">
                                          <p:val>
                                            <p:strVal val="#ppt_w+.3"/>
                                          </p:val>
                                        </p:tav>
                                        <p:tav tm="50000">
                                          <p:val>
                                            <p:strVal val="#ppt_w+.3"/>
                                          </p:val>
                                        </p:tav>
                                        <p:tav tm="100000">
                                          <p:val>
                                            <p:strVal val="#ppt_w"/>
                                          </p:val>
                                        </p:tav>
                                      </p:tavLst>
                                    </p:anim>
                                    <p:anim calcmode="lin" valueType="num">
                                      <p:cBhvr>
                                        <p:cTn id="100" dur="500" fill="hold"/>
                                        <p:tgtEl>
                                          <p:spTgt spid="25"/>
                                        </p:tgtEl>
                                        <p:attrNameLst>
                                          <p:attrName>ppt_x</p:attrName>
                                        </p:attrNameLst>
                                      </p:cBhvr>
                                      <p:tavLst>
                                        <p:tav tm="0">
                                          <p:val>
                                            <p:strVal val="#ppt_x-.3"/>
                                          </p:val>
                                        </p:tav>
                                        <p:tav tm="50000">
                                          <p:val>
                                            <p:strVal val="#ppt_x"/>
                                          </p:val>
                                        </p:tav>
                                        <p:tav tm="100000">
                                          <p:val>
                                            <p:strVal val="#ppt_x"/>
                                          </p:val>
                                        </p:tav>
                                      </p:tavLst>
                                    </p:anim>
                                    <p:anim calcmode="lin" valueType="num">
                                      <p:cBhvr>
                                        <p:cTn id="101" dur="500" fill="hold"/>
                                        <p:tgtEl>
                                          <p:spTgt spid="25"/>
                                        </p:tgtEl>
                                        <p:attrNameLst>
                                          <p:attrName>ppt_y</p:attrName>
                                        </p:attrNameLst>
                                      </p:cBhvr>
                                      <p:tavLst>
                                        <p:tav tm="0">
                                          <p:val>
                                            <p:strVal val="#ppt_y"/>
                                          </p:val>
                                        </p:tav>
                                        <p:tav tm="100000">
                                          <p:val>
                                            <p:strVal val="#ppt_y"/>
                                          </p:val>
                                        </p:tav>
                                      </p:tavLst>
                                    </p:anim>
                                  </p:childTnLst>
                                </p:cTn>
                              </p:par>
                              <p:par>
                                <p:cTn id="102" presetID="39" presetClass="entr" presetSubtype="0" accel="100000" fill="hold" grpId="0" nodeType="with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500" fill="hold"/>
                                        <p:tgtEl>
                                          <p:spTgt spid="26"/>
                                        </p:tgtEl>
                                        <p:attrNameLst>
                                          <p:attrName>ppt_h</p:attrName>
                                        </p:attrNameLst>
                                      </p:cBhvr>
                                      <p:tavLst>
                                        <p:tav tm="0">
                                          <p:val>
                                            <p:strVal val="#ppt_h/20"/>
                                          </p:val>
                                        </p:tav>
                                        <p:tav tm="50000">
                                          <p:val>
                                            <p:strVal val="#ppt_h/20"/>
                                          </p:val>
                                        </p:tav>
                                        <p:tav tm="100000">
                                          <p:val>
                                            <p:strVal val="#ppt_h"/>
                                          </p:val>
                                        </p:tav>
                                      </p:tavLst>
                                    </p:anim>
                                    <p:anim calcmode="lin" valueType="num">
                                      <p:cBhvr>
                                        <p:cTn id="105" dur="500" fill="hold"/>
                                        <p:tgtEl>
                                          <p:spTgt spid="26"/>
                                        </p:tgtEl>
                                        <p:attrNameLst>
                                          <p:attrName>ppt_w</p:attrName>
                                        </p:attrNameLst>
                                      </p:cBhvr>
                                      <p:tavLst>
                                        <p:tav tm="0">
                                          <p:val>
                                            <p:strVal val="#ppt_w+.3"/>
                                          </p:val>
                                        </p:tav>
                                        <p:tav tm="50000">
                                          <p:val>
                                            <p:strVal val="#ppt_w+.3"/>
                                          </p:val>
                                        </p:tav>
                                        <p:tav tm="100000">
                                          <p:val>
                                            <p:strVal val="#ppt_w"/>
                                          </p:val>
                                        </p:tav>
                                      </p:tavLst>
                                    </p:anim>
                                    <p:anim calcmode="lin" valueType="num">
                                      <p:cBhvr>
                                        <p:cTn id="106" dur="500" fill="hold"/>
                                        <p:tgtEl>
                                          <p:spTgt spid="26"/>
                                        </p:tgtEl>
                                        <p:attrNameLst>
                                          <p:attrName>ppt_x</p:attrName>
                                        </p:attrNameLst>
                                      </p:cBhvr>
                                      <p:tavLst>
                                        <p:tav tm="0">
                                          <p:val>
                                            <p:strVal val="#ppt_x-.3"/>
                                          </p:val>
                                        </p:tav>
                                        <p:tav tm="50000">
                                          <p:val>
                                            <p:strVal val="#ppt_x"/>
                                          </p:val>
                                        </p:tav>
                                        <p:tav tm="100000">
                                          <p:val>
                                            <p:strVal val="#ppt_x"/>
                                          </p:val>
                                        </p:tav>
                                      </p:tavLst>
                                    </p:anim>
                                    <p:anim calcmode="lin" valueType="num">
                                      <p:cBhvr>
                                        <p:cTn id="107" dur="500" fill="hold"/>
                                        <p:tgtEl>
                                          <p:spTgt spid="26"/>
                                        </p:tgtEl>
                                        <p:attrNameLst>
                                          <p:attrName>ppt_y</p:attrName>
                                        </p:attrNameLst>
                                      </p:cBhvr>
                                      <p:tavLst>
                                        <p:tav tm="0">
                                          <p:val>
                                            <p:strVal val="#ppt_y"/>
                                          </p:val>
                                        </p:tav>
                                        <p:tav tm="100000">
                                          <p:val>
                                            <p:strVal val="#ppt_y"/>
                                          </p:val>
                                        </p:tav>
                                      </p:tavLst>
                                    </p:anim>
                                  </p:childTnLst>
                                </p:cTn>
                              </p:par>
                              <p:par>
                                <p:cTn id="108" presetID="39" presetClass="entr" presetSubtype="0" accel="100000" fill="hold" nodeType="withEffect">
                                  <p:stCondLst>
                                    <p:cond delay="0"/>
                                  </p:stCondLst>
                                  <p:childTnLst>
                                    <p:set>
                                      <p:cBhvr>
                                        <p:cTn id="109" dur="1" fill="hold">
                                          <p:stCondLst>
                                            <p:cond delay="0"/>
                                          </p:stCondLst>
                                        </p:cTn>
                                        <p:tgtEl>
                                          <p:spTgt spid="27"/>
                                        </p:tgtEl>
                                        <p:attrNameLst>
                                          <p:attrName>style.visibility</p:attrName>
                                        </p:attrNameLst>
                                      </p:cBhvr>
                                      <p:to>
                                        <p:strVal val="visible"/>
                                      </p:to>
                                    </p:set>
                                    <p:anim calcmode="lin" valueType="num">
                                      <p:cBhvr>
                                        <p:cTn id="110"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111"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112"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113" dur="500" fill="hold"/>
                                        <p:tgtEl>
                                          <p:spTgt spid="27"/>
                                        </p:tgtEl>
                                        <p:attrNameLst>
                                          <p:attrName>ppt_y</p:attrName>
                                        </p:attrNameLst>
                                      </p:cBhvr>
                                      <p:tavLst>
                                        <p:tav tm="0">
                                          <p:val>
                                            <p:strVal val="#ppt_y"/>
                                          </p:val>
                                        </p:tav>
                                        <p:tav tm="100000">
                                          <p:val>
                                            <p:strVal val="#ppt_y"/>
                                          </p:val>
                                        </p:tav>
                                      </p:tavLst>
                                    </p:anim>
                                  </p:childTnLst>
                                </p:cTn>
                              </p:par>
                              <p:par>
                                <p:cTn id="114" presetID="39" presetClass="entr" presetSubtype="0" accel="100000" fill="hold" nodeType="withEffect">
                                  <p:stCondLst>
                                    <p:cond delay="0"/>
                                  </p:stCondLst>
                                  <p:childTnLst>
                                    <p:set>
                                      <p:cBhvr>
                                        <p:cTn id="115" dur="1" fill="hold">
                                          <p:stCondLst>
                                            <p:cond delay="0"/>
                                          </p:stCondLst>
                                        </p:cTn>
                                        <p:tgtEl>
                                          <p:spTgt spid="28"/>
                                        </p:tgtEl>
                                        <p:attrNameLst>
                                          <p:attrName>style.visibility</p:attrName>
                                        </p:attrNameLst>
                                      </p:cBhvr>
                                      <p:to>
                                        <p:strVal val="visible"/>
                                      </p:to>
                                    </p:set>
                                    <p:anim calcmode="lin" valueType="num">
                                      <p:cBhvr>
                                        <p:cTn id="116" dur="500" fill="hold"/>
                                        <p:tgtEl>
                                          <p:spTgt spid="28"/>
                                        </p:tgtEl>
                                        <p:attrNameLst>
                                          <p:attrName>ppt_h</p:attrName>
                                        </p:attrNameLst>
                                      </p:cBhvr>
                                      <p:tavLst>
                                        <p:tav tm="0">
                                          <p:val>
                                            <p:strVal val="#ppt_h/20"/>
                                          </p:val>
                                        </p:tav>
                                        <p:tav tm="50000">
                                          <p:val>
                                            <p:strVal val="#ppt_h/20"/>
                                          </p:val>
                                        </p:tav>
                                        <p:tav tm="100000">
                                          <p:val>
                                            <p:strVal val="#ppt_h"/>
                                          </p:val>
                                        </p:tav>
                                      </p:tavLst>
                                    </p:anim>
                                    <p:anim calcmode="lin" valueType="num">
                                      <p:cBhvr>
                                        <p:cTn id="117" dur="500" fill="hold"/>
                                        <p:tgtEl>
                                          <p:spTgt spid="28"/>
                                        </p:tgtEl>
                                        <p:attrNameLst>
                                          <p:attrName>ppt_w</p:attrName>
                                        </p:attrNameLst>
                                      </p:cBhvr>
                                      <p:tavLst>
                                        <p:tav tm="0">
                                          <p:val>
                                            <p:strVal val="#ppt_w+.3"/>
                                          </p:val>
                                        </p:tav>
                                        <p:tav tm="50000">
                                          <p:val>
                                            <p:strVal val="#ppt_w+.3"/>
                                          </p:val>
                                        </p:tav>
                                        <p:tav tm="100000">
                                          <p:val>
                                            <p:strVal val="#ppt_w"/>
                                          </p:val>
                                        </p:tav>
                                      </p:tavLst>
                                    </p:anim>
                                    <p:anim calcmode="lin" valueType="num">
                                      <p:cBhvr>
                                        <p:cTn id="118" dur="500" fill="hold"/>
                                        <p:tgtEl>
                                          <p:spTgt spid="28"/>
                                        </p:tgtEl>
                                        <p:attrNameLst>
                                          <p:attrName>ppt_x</p:attrName>
                                        </p:attrNameLst>
                                      </p:cBhvr>
                                      <p:tavLst>
                                        <p:tav tm="0">
                                          <p:val>
                                            <p:strVal val="#ppt_x-.3"/>
                                          </p:val>
                                        </p:tav>
                                        <p:tav tm="50000">
                                          <p:val>
                                            <p:strVal val="#ppt_x"/>
                                          </p:val>
                                        </p:tav>
                                        <p:tav tm="100000">
                                          <p:val>
                                            <p:strVal val="#ppt_x"/>
                                          </p:val>
                                        </p:tav>
                                      </p:tavLst>
                                    </p:anim>
                                    <p:anim calcmode="lin" valueType="num">
                                      <p:cBhvr>
                                        <p:cTn id="119" dur="500" fill="hold"/>
                                        <p:tgtEl>
                                          <p:spTgt spid="28"/>
                                        </p:tgtEl>
                                        <p:attrNameLst>
                                          <p:attrName>ppt_y</p:attrName>
                                        </p:attrNameLst>
                                      </p:cBhvr>
                                      <p:tavLst>
                                        <p:tav tm="0">
                                          <p:val>
                                            <p:strVal val="#ppt_y"/>
                                          </p:val>
                                        </p:tav>
                                        <p:tav tm="100000">
                                          <p:val>
                                            <p:strVal val="#ppt_y"/>
                                          </p:val>
                                        </p:tav>
                                      </p:tavLst>
                                    </p:anim>
                                  </p:childTnLst>
                                </p:cTn>
                              </p:par>
                              <p:par>
                                <p:cTn id="120" presetID="39" presetClass="entr" presetSubtype="0" accel="100000" fill="hold" nodeType="with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ppt_h</p:attrName>
                                        </p:attrNameLst>
                                      </p:cBhvr>
                                      <p:tavLst>
                                        <p:tav tm="0">
                                          <p:val>
                                            <p:strVal val="#ppt_h/20"/>
                                          </p:val>
                                        </p:tav>
                                        <p:tav tm="50000">
                                          <p:val>
                                            <p:strVal val="#ppt_h/20"/>
                                          </p:val>
                                        </p:tav>
                                        <p:tav tm="100000">
                                          <p:val>
                                            <p:strVal val="#ppt_h"/>
                                          </p:val>
                                        </p:tav>
                                      </p:tavLst>
                                    </p:anim>
                                    <p:anim calcmode="lin" valueType="num">
                                      <p:cBhvr>
                                        <p:cTn id="123" dur="500" fill="hold"/>
                                        <p:tgtEl>
                                          <p:spTgt spid="29"/>
                                        </p:tgtEl>
                                        <p:attrNameLst>
                                          <p:attrName>ppt_w</p:attrName>
                                        </p:attrNameLst>
                                      </p:cBhvr>
                                      <p:tavLst>
                                        <p:tav tm="0">
                                          <p:val>
                                            <p:strVal val="#ppt_w+.3"/>
                                          </p:val>
                                        </p:tav>
                                        <p:tav tm="50000">
                                          <p:val>
                                            <p:strVal val="#ppt_w+.3"/>
                                          </p:val>
                                        </p:tav>
                                        <p:tav tm="100000">
                                          <p:val>
                                            <p:strVal val="#ppt_w"/>
                                          </p:val>
                                        </p:tav>
                                      </p:tavLst>
                                    </p:anim>
                                    <p:anim calcmode="lin" valueType="num">
                                      <p:cBhvr>
                                        <p:cTn id="124" dur="500" fill="hold"/>
                                        <p:tgtEl>
                                          <p:spTgt spid="29"/>
                                        </p:tgtEl>
                                        <p:attrNameLst>
                                          <p:attrName>ppt_x</p:attrName>
                                        </p:attrNameLst>
                                      </p:cBhvr>
                                      <p:tavLst>
                                        <p:tav tm="0">
                                          <p:val>
                                            <p:strVal val="#ppt_x-.3"/>
                                          </p:val>
                                        </p:tav>
                                        <p:tav tm="50000">
                                          <p:val>
                                            <p:strVal val="#ppt_x"/>
                                          </p:val>
                                        </p:tav>
                                        <p:tav tm="100000">
                                          <p:val>
                                            <p:strVal val="#ppt_x"/>
                                          </p:val>
                                        </p:tav>
                                      </p:tavLst>
                                    </p:anim>
                                    <p:anim calcmode="lin" valueType="num">
                                      <p:cBhvr>
                                        <p:cTn id="125" dur="500" fill="hold"/>
                                        <p:tgtEl>
                                          <p:spTgt spid="29"/>
                                        </p:tgtEl>
                                        <p:attrNameLst>
                                          <p:attrName>ppt_y</p:attrName>
                                        </p:attrNameLst>
                                      </p:cBhvr>
                                      <p:tavLst>
                                        <p:tav tm="0">
                                          <p:val>
                                            <p:strVal val="#ppt_y"/>
                                          </p:val>
                                        </p:tav>
                                        <p:tav tm="100000">
                                          <p:val>
                                            <p:strVal val="#ppt_y"/>
                                          </p:val>
                                        </p:tav>
                                      </p:tavLst>
                                    </p:anim>
                                  </p:childTnLst>
                                </p:cTn>
                              </p:par>
                              <p:par>
                                <p:cTn id="126" presetID="39" presetClass="entr" presetSubtype="0" accel="100000" fill="hold" nodeType="withEffect">
                                  <p:stCondLst>
                                    <p:cond delay="0"/>
                                  </p:stCondLst>
                                  <p:childTnLst>
                                    <p:set>
                                      <p:cBhvr>
                                        <p:cTn id="127" dur="1" fill="hold">
                                          <p:stCondLst>
                                            <p:cond delay="0"/>
                                          </p:stCondLst>
                                        </p:cTn>
                                        <p:tgtEl>
                                          <p:spTgt spid="30"/>
                                        </p:tgtEl>
                                        <p:attrNameLst>
                                          <p:attrName>style.visibility</p:attrName>
                                        </p:attrNameLst>
                                      </p:cBhvr>
                                      <p:to>
                                        <p:strVal val="visible"/>
                                      </p:to>
                                    </p:set>
                                    <p:anim calcmode="lin" valueType="num">
                                      <p:cBhvr>
                                        <p:cTn id="128" dur="500" fill="hold"/>
                                        <p:tgtEl>
                                          <p:spTgt spid="30"/>
                                        </p:tgtEl>
                                        <p:attrNameLst>
                                          <p:attrName>ppt_h</p:attrName>
                                        </p:attrNameLst>
                                      </p:cBhvr>
                                      <p:tavLst>
                                        <p:tav tm="0">
                                          <p:val>
                                            <p:strVal val="#ppt_h/20"/>
                                          </p:val>
                                        </p:tav>
                                        <p:tav tm="50000">
                                          <p:val>
                                            <p:strVal val="#ppt_h/20"/>
                                          </p:val>
                                        </p:tav>
                                        <p:tav tm="100000">
                                          <p:val>
                                            <p:strVal val="#ppt_h"/>
                                          </p:val>
                                        </p:tav>
                                      </p:tavLst>
                                    </p:anim>
                                    <p:anim calcmode="lin" valueType="num">
                                      <p:cBhvr>
                                        <p:cTn id="129" dur="500" fill="hold"/>
                                        <p:tgtEl>
                                          <p:spTgt spid="30"/>
                                        </p:tgtEl>
                                        <p:attrNameLst>
                                          <p:attrName>ppt_w</p:attrName>
                                        </p:attrNameLst>
                                      </p:cBhvr>
                                      <p:tavLst>
                                        <p:tav tm="0">
                                          <p:val>
                                            <p:strVal val="#ppt_w+.3"/>
                                          </p:val>
                                        </p:tav>
                                        <p:tav tm="50000">
                                          <p:val>
                                            <p:strVal val="#ppt_w+.3"/>
                                          </p:val>
                                        </p:tav>
                                        <p:tav tm="100000">
                                          <p:val>
                                            <p:strVal val="#ppt_w"/>
                                          </p:val>
                                        </p:tav>
                                      </p:tavLst>
                                    </p:anim>
                                    <p:anim calcmode="lin" valueType="num">
                                      <p:cBhvr>
                                        <p:cTn id="130" dur="500" fill="hold"/>
                                        <p:tgtEl>
                                          <p:spTgt spid="30"/>
                                        </p:tgtEl>
                                        <p:attrNameLst>
                                          <p:attrName>ppt_x</p:attrName>
                                        </p:attrNameLst>
                                      </p:cBhvr>
                                      <p:tavLst>
                                        <p:tav tm="0">
                                          <p:val>
                                            <p:strVal val="#ppt_x-.3"/>
                                          </p:val>
                                        </p:tav>
                                        <p:tav tm="50000">
                                          <p:val>
                                            <p:strVal val="#ppt_x"/>
                                          </p:val>
                                        </p:tav>
                                        <p:tav tm="100000">
                                          <p:val>
                                            <p:strVal val="#ppt_x"/>
                                          </p:val>
                                        </p:tav>
                                      </p:tavLst>
                                    </p:anim>
                                    <p:anim calcmode="lin" valueType="num">
                                      <p:cBhvr>
                                        <p:cTn id="131" dur="500" fill="hold"/>
                                        <p:tgtEl>
                                          <p:spTgt spid="30"/>
                                        </p:tgtEl>
                                        <p:attrNameLst>
                                          <p:attrName>ppt_y</p:attrName>
                                        </p:attrNameLst>
                                      </p:cBhvr>
                                      <p:tavLst>
                                        <p:tav tm="0">
                                          <p:val>
                                            <p:strVal val="#ppt_y"/>
                                          </p:val>
                                        </p:tav>
                                        <p:tav tm="100000">
                                          <p:val>
                                            <p:strVal val="#ppt_y"/>
                                          </p:val>
                                        </p:tav>
                                      </p:tavLst>
                                    </p:anim>
                                  </p:childTnLst>
                                </p:cTn>
                              </p:par>
                              <p:par>
                                <p:cTn id="132" presetID="39" presetClass="entr" presetSubtype="0" accel="100000" fill="hold" grpId="0" nodeType="withEffect">
                                  <p:stCondLst>
                                    <p:cond delay="0"/>
                                  </p:stCondLst>
                                  <p:childTnLst>
                                    <p:set>
                                      <p:cBhvr>
                                        <p:cTn id="133" dur="1" fill="hold">
                                          <p:stCondLst>
                                            <p:cond delay="0"/>
                                          </p:stCondLst>
                                        </p:cTn>
                                        <p:tgtEl>
                                          <p:spTgt spid="19"/>
                                        </p:tgtEl>
                                        <p:attrNameLst>
                                          <p:attrName>style.visibility</p:attrName>
                                        </p:attrNameLst>
                                      </p:cBhvr>
                                      <p:to>
                                        <p:strVal val="visible"/>
                                      </p:to>
                                    </p:set>
                                    <p:anim calcmode="lin" valueType="num">
                                      <p:cBhvr>
                                        <p:cTn id="134" dur="500" fill="hold"/>
                                        <p:tgtEl>
                                          <p:spTgt spid="19"/>
                                        </p:tgtEl>
                                        <p:attrNameLst>
                                          <p:attrName>ppt_h</p:attrName>
                                        </p:attrNameLst>
                                      </p:cBhvr>
                                      <p:tavLst>
                                        <p:tav tm="0">
                                          <p:val>
                                            <p:strVal val="#ppt_h/20"/>
                                          </p:val>
                                        </p:tav>
                                        <p:tav tm="50000">
                                          <p:val>
                                            <p:strVal val="#ppt_h/20"/>
                                          </p:val>
                                        </p:tav>
                                        <p:tav tm="100000">
                                          <p:val>
                                            <p:strVal val="#ppt_h"/>
                                          </p:val>
                                        </p:tav>
                                      </p:tavLst>
                                    </p:anim>
                                    <p:anim calcmode="lin" valueType="num">
                                      <p:cBhvr>
                                        <p:cTn id="135" dur="500" fill="hold"/>
                                        <p:tgtEl>
                                          <p:spTgt spid="19"/>
                                        </p:tgtEl>
                                        <p:attrNameLst>
                                          <p:attrName>ppt_w</p:attrName>
                                        </p:attrNameLst>
                                      </p:cBhvr>
                                      <p:tavLst>
                                        <p:tav tm="0">
                                          <p:val>
                                            <p:strVal val="#ppt_w+.3"/>
                                          </p:val>
                                        </p:tav>
                                        <p:tav tm="50000">
                                          <p:val>
                                            <p:strVal val="#ppt_w+.3"/>
                                          </p:val>
                                        </p:tav>
                                        <p:tav tm="100000">
                                          <p:val>
                                            <p:strVal val="#ppt_w"/>
                                          </p:val>
                                        </p:tav>
                                      </p:tavLst>
                                    </p:anim>
                                    <p:anim calcmode="lin" valueType="num">
                                      <p:cBhvr>
                                        <p:cTn id="136" dur="500" fill="hold"/>
                                        <p:tgtEl>
                                          <p:spTgt spid="19"/>
                                        </p:tgtEl>
                                        <p:attrNameLst>
                                          <p:attrName>ppt_x</p:attrName>
                                        </p:attrNameLst>
                                      </p:cBhvr>
                                      <p:tavLst>
                                        <p:tav tm="0">
                                          <p:val>
                                            <p:strVal val="#ppt_x-.3"/>
                                          </p:val>
                                        </p:tav>
                                        <p:tav tm="50000">
                                          <p:val>
                                            <p:strVal val="#ppt_x"/>
                                          </p:val>
                                        </p:tav>
                                        <p:tav tm="100000">
                                          <p:val>
                                            <p:strVal val="#ppt_x"/>
                                          </p:val>
                                        </p:tav>
                                      </p:tavLst>
                                    </p:anim>
                                    <p:anim calcmode="lin" valueType="num">
                                      <p:cBhvr>
                                        <p:cTn id="137" dur="500" fill="hold"/>
                                        <p:tgtEl>
                                          <p:spTgt spid="19"/>
                                        </p:tgtEl>
                                        <p:attrNameLst>
                                          <p:attrName>ppt_y</p:attrName>
                                        </p:attrNameLst>
                                      </p:cBhvr>
                                      <p:tavLst>
                                        <p:tav tm="0">
                                          <p:val>
                                            <p:strVal val="#ppt_y"/>
                                          </p:val>
                                        </p:tav>
                                        <p:tav tm="100000">
                                          <p:val>
                                            <p:strVal val="#ppt_y"/>
                                          </p:val>
                                        </p:tav>
                                      </p:tavLst>
                                    </p:anim>
                                  </p:childTnLst>
                                </p:cTn>
                              </p:par>
                              <p:par>
                                <p:cTn id="138" presetID="39" presetClass="entr" presetSubtype="0" accel="100000" fill="hold" grpId="0" nodeType="withEffect">
                                  <p:stCondLst>
                                    <p:cond delay="0"/>
                                  </p:stCondLst>
                                  <p:childTnLst>
                                    <p:set>
                                      <p:cBhvr>
                                        <p:cTn id="139" dur="1" fill="hold">
                                          <p:stCondLst>
                                            <p:cond delay="0"/>
                                          </p:stCondLst>
                                        </p:cTn>
                                        <p:tgtEl>
                                          <p:spTgt spid="20"/>
                                        </p:tgtEl>
                                        <p:attrNameLst>
                                          <p:attrName>style.visibility</p:attrName>
                                        </p:attrNameLst>
                                      </p:cBhvr>
                                      <p:to>
                                        <p:strVal val="visible"/>
                                      </p:to>
                                    </p:set>
                                    <p:anim calcmode="lin" valueType="num">
                                      <p:cBhvr>
                                        <p:cTn id="140" dur="500" fill="hold"/>
                                        <p:tgtEl>
                                          <p:spTgt spid="20"/>
                                        </p:tgtEl>
                                        <p:attrNameLst>
                                          <p:attrName>ppt_h</p:attrName>
                                        </p:attrNameLst>
                                      </p:cBhvr>
                                      <p:tavLst>
                                        <p:tav tm="0">
                                          <p:val>
                                            <p:strVal val="#ppt_h/20"/>
                                          </p:val>
                                        </p:tav>
                                        <p:tav tm="50000">
                                          <p:val>
                                            <p:strVal val="#ppt_h/20"/>
                                          </p:val>
                                        </p:tav>
                                        <p:tav tm="100000">
                                          <p:val>
                                            <p:strVal val="#ppt_h"/>
                                          </p:val>
                                        </p:tav>
                                      </p:tavLst>
                                    </p:anim>
                                    <p:anim calcmode="lin" valueType="num">
                                      <p:cBhvr>
                                        <p:cTn id="141" dur="500" fill="hold"/>
                                        <p:tgtEl>
                                          <p:spTgt spid="20"/>
                                        </p:tgtEl>
                                        <p:attrNameLst>
                                          <p:attrName>ppt_w</p:attrName>
                                        </p:attrNameLst>
                                      </p:cBhvr>
                                      <p:tavLst>
                                        <p:tav tm="0">
                                          <p:val>
                                            <p:strVal val="#ppt_w+.3"/>
                                          </p:val>
                                        </p:tav>
                                        <p:tav tm="50000">
                                          <p:val>
                                            <p:strVal val="#ppt_w+.3"/>
                                          </p:val>
                                        </p:tav>
                                        <p:tav tm="100000">
                                          <p:val>
                                            <p:strVal val="#ppt_w"/>
                                          </p:val>
                                        </p:tav>
                                      </p:tavLst>
                                    </p:anim>
                                    <p:anim calcmode="lin" valueType="num">
                                      <p:cBhvr>
                                        <p:cTn id="142" dur="500" fill="hold"/>
                                        <p:tgtEl>
                                          <p:spTgt spid="20"/>
                                        </p:tgtEl>
                                        <p:attrNameLst>
                                          <p:attrName>ppt_x</p:attrName>
                                        </p:attrNameLst>
                                      </p:cBhvr>
                                      <p:tavLst>
                                        <p:tav tm="0">
                                          <p:val>
                                            <p:strVal val="#ppt_x-.3"/>
                                          </p:val>
                                        </p:tav>
                                        <p:tav tm="50000">
                                          <p:val>
                                            <p:strVal val="#ppt_x"/>
                                          </p:val>
                                        </p:tav>
                                        <p:tav tm="100000">
                                          <p:val>
                                            <p:strVal val="#ppt_x"/>
                                          </p:val>
                                        </p:tav>
                                      </p:tavLst>
                                    </p:anim>
                                    <p:anim calcmode="lin" valueType="num">
                                      <p:cBhvr>
                                        <p:cTn id="143" dur="500" fill="hold"/>
                                        <p:tgtEl>
                                          <p:spTgt spid="20"/>
                                        </p:tgtEl>
                                        <p:attrNameLst>
                                          <p:attrName>ppt_y</p:attrName>
                                        </p:attrNameLst>
                                      </p:cBhvr>
                                      <p:tavLst>
                                        <p:tav tm="0">
                                          <p:val>
                                            <p:strVal val="#ppt_y"/>
                                          </p:val>
                                        </p:tav>
                                        <p:tav tm="100000">
                                          <p:val>
                                            <p:strVal val="#ppt_y"/>
                                          </p:val>
                                        </p:tav>
                                      </p:tavLst>
                                    </p:anim>
                                  </p:childTnLst>
                                </p:cTn>
                              </p:par>
                              <p:par>
                                <p:cTn id="144" presetID="39" presetClass="entr" presetSubtype="0" accel="100000" fill="hold" nodeType="withEffect">
                                  <p:stCondLst>
                                    <p:cond delay="0"/>
                                  </p:stCondLst>
                                  <p:childTnLst>
                                    <p:set>
                                      <p:cBhvr>
                                        <p:cTn id="145" dur="1" fill="hold">
                                          <p:stCondLst>
                                            <p:cond delay="0"/>
                                          </p:stCondLst>
                                        </p:cTn>
                                        <p:tgtEl>
                                          <p:spTgt spid="21"/>
                                        </p:tgtEl>
                                        <p:attrNameLst>
                                          <p:attrName>style.visibility</p:attrName>
                                        </p:attrNameLst>
                                      </p:cBhvr>
                                      <p:to>
                                        <p:strVal val="visible"/>
                                      </p:to>
                                    </p:set>
                                    <p:anim calcmode="lin" valueType="num">
                                      <p:cBhvr>
                                        <p:cTn id="146" dur="500" fill="hold"/>
                                        <p:tgtEl>
                                          <p:spTgt spid="21"/>
                                        </p:tgtEl>
                                        <p:attrNameLst>
                                          <p:attrName>ppt_h</p:attrName>
                                        </p:attrNameLst>
                                      </p:cBhvr>
                                      <p:tavLst>
                                        <p:tav tm="0">
                                          <p:val>
                                            <p:strVal val="#ppt_h/20"/>
                                          </p:val>
                                        </p:tav>
                                        <p:tav tm="50000">
                                          <p:val>
                                            <p:strVal val="#ppt_h/20"/>
                                          </p:val>
                                        </p:tav>
                                        <p:tav tm="100000">
                                          <p:val>
                                            <p:strVal val="#ppt_h"/>
                                          </p:val>
                                        </p:tav>
                                      </p:tavLst>
                                    </p:anim>
                                    <p:anim calcmode="lin" valueType="num">
                                      <p:cBhvr>
                                        <p:cTn id="147" dur="500" fill="hold"/>
                                        <p:tgtEl>
                                          <p:spTgt spid="21"/>
                                        </p:tgtEl>
                                        <p:attrNameLst>
                                          <p:attrName>ppt_w</p:attrName>
                                        </p:attrNameLst>
                                      </p:cBhvr>
                                      <p:tavLst>
                                        <p:tav tm="0">
                                          <p:val>
                                            <p:strVal val="#ppt_w+.3"/>
                                          </p:val>
                                        </p:tav>
                                        <p:tav tm="50000">
                                          <p:val>
                                            <p:strVal val="#ppt_w+.3"/>
                                          </p:val>
                                        </p:tav>
                                        <p:tav tm="100000">
                                          <p:val>
                                            <p:strVal val="#ppt_w"/>
                                          </p:val>
                                        </p:tav>
                                      </p:tavLst>
                                    </p:anim>
                                    <p:anim calcmode="lin" valueType="num">
                                      <p:cBhvr>
                                        <p:cTn id="148" dur="500" fill="hold"/>
                                        <p:tgtEl>
                                          <p:spTgt spid="21"/>
                                        </p:tgtEl>
                                        <p:attrNameLst>
                                          <p:attrName>ppt_x</p:attrName>
                                        </p:attrNameLst>
                                      </p:cBhvr>
                                      <p:tavLst>
                                        <p:tav tm="0">
                                          <p:val>
                                            <p:strVal val="#ppt_x-.3"/>
                                          </p:val>
                                        </p:tav>
                                        <p:tav tm="50000">
                                          <p:val>
                                            <p:strVal val="#ppt_x"/>
                                          </p:val>
                                        </p:tav>
                                        <p:tav tm="100000">
                                          <p:val>
                                            <p:strVal val="#ppt_x"/>
                                          </p:val>
                                        </p:tav>
                                      </p:tavLst>
                                    </p:anim>
                                    <p:anim calcmode="lin" valueType="num">
                                      <p:cBhvr>
                                        <p:cTn id="149" dur="500" fill="hold"/>
                                        <p:tgtEl>
                                          <p:spTgt spid="21"/>
                                        </p:tgtEl>
                                        <p:attrNameLst>
                                          <p:attrName>ppt_y</p:attrName>
                                        </p:attrNameLst>
                                      </p:cBhvr>
                                      <p:tavLst>
                                        <p:tav tm="0">
                                          <p:val>
                                            <p:strVal val="#ppt_y"/>
                                          </p:val>
                                        </p:tav>
                                        <p:tav tm="100000">
                                          <p:val>
                                            <p:strVal val="#ppt_y"/>
                                          </p:val>
                                        </p:tav>
                                      </p:tavLst>
                                    </p:anim>
                                  </p:childTnLst>
                                </p:cTn>
                              </p:par>
                              <p:par>
                                <p:cTn id="150" presetID="39" presetClass="entr" presetSubtype="0" accel="100000" fill="hold" nodeType="withEffect">
                                  <p:stCondLst>
                                    <p:cond delay="0"/>
                                  </p:stCondLst>
                                  <p:childTnLst>
                                    <p:set>
                                      <p:cBhvr>
                                        <p:cTn id="151" dur="1" fill="hold">
                                          <p:stCondLst>
                                            <p:cond delay="0"/>
                                          </p:stCondLst>
                                        </p:cTn>
                                        <p:tgtEl>
                                          <p:spTgt spid="22"/>
                                        </p:tgtEl>
                                        <p:attrNameLst>
                                          <p:attrName>style.visibility</p:attrName>
                                        </p:attrNameLst>
                                      </p:cBhvr>
                                      <p:to>
                                        <p:strVal val="visible"/>
                                      </p:to>
                                    </p:set>
                                    <p:anim calcmode="lin" valueType="num">
                                      <p:cBhvr>
                                        <p:cTn id="152" dur="500" fill="hold"/>
                                        <p:tgtEl>
                                          <p:spTgt spid="22"/>
                                        </p:tgtEl>
                                        <p:attrNameLst>
                                          <p:attrName>ppt_h</p:attrName>
                                        </p:attrNameLst>
                                      </p:cBhvr>
                                      <p:tavLst>
                                        <p:tav tm="0">
                                          <p:val>
                                            <p:strVal val="#ppt_h/20"/>
                                          </p:val>
                                        </p:tav>
                                        <p:tav tm="50000">
                                          <p:val>
                                            <p:strVal val="#ppt_h/20"/>
                                          </p:val>
                                        </p:tav>
                                        <p:tav tm="100000">
                                          <p:val>
                                            <p:strVal val="#ppt_h"/>
                                          </p:val>
                                        </p:tav>
                                      </p:tavLst>
                                    </p:anim>
                                    <p:anim calcmode="lin" valueType="num">
                                      <p:cBhvr>
                                        <p:cTn id="153" dur="500" fill="hold"/>
                                        <p:tgtEl>
                                          <p:spTgt spid="22"/>
                                        </p:tgtEl>
                                        <p:attrNameLst>
                                          <p:attrName>ppt_w</p:attrName>
                                        </p:attrNameLst>
                                      </p:cBhvr>
                                      <p:tavLst>
                                        <p:tav tm="0">
                                          <p:val>
                                            <p:strVal val="#ppt_w+.3"/>
                                          </p:val>
                                        </p:tav>
                                        <p:tav tm="50000">
                                          <p:val>
                                            <p:strVal val="#ppt_w+.3"/>
                                          </p:val>
                                        </p:tav>
                                        <p:tav tm="100000">
                                          <p:val>
                                            <p:strVal val="#ppt_w"/>
                                          </p:val>
                                        </p:tav>
                                      </p:tavLst>
                                    </p:anim>
                                    <p:anim calcmode="lin" valueType="num">
                                      <p:cBhvr>
                                        <p:cTn id="154" dur="500" fill="hold"/>
                                        <p:tgtEl>
                                          <p:spTgt spid="22"/>
                                        </p:tgtEl>
                                        <p:attrNameLst>
                                          <p:attrName>ppt_x</p:attrName>
                                        </p:attrNameLst>
                                      </p:cBhvr>
                                      <p:tavLst>
                                        <p:tav tm="0">
                                          <p:val>
                                            <p:strVal val="#ppt_x-.3"/>
                                          </p:val>
                                        </p:tav>
                                        <p:tav tm="50000">
                                          <p:val>
                                            <p:strVal val="#ppt_x"/>
                                          </p:val>
                                        </p:tav>
                                        <p:tav tm="100000">
                                          <p:val>
                                            <p:strVal val="#ppt_x"/>
                                          </p:val>
                                        </p:tav>
                                      </p:tavLst>
                                    </p:anim>
                                    <p:anim calcmode="lin" valueType="num">
                                      <p:cBhvr>
                                        <p:cTn id="155" dur="500" fill="hold"/>
                                        <p:tgtEl>
                                          <p:spTgt spid="22"/>
                                        </p:tgtEl>
                                        <p:attrNameLst>
                                          <p:attrName>ppt_y</p:attrName>
                                        </p:attrNameLst>
                                      </p:cBhvr>
                                      <p:tavLst>
                                        <p:tav tm="0">
                                          <p:val>
                                            <p:strVal val="#ppt_y"/>
                                          </p:val>
                                        </p:tav>
                                        <p:tav tm="100000">
                                          <p:val>
                                            <p:strVal val="#ppt_y"/>
                                          </p:val>
                                        </p:tav>
                                      </p:tavLst>
                                    </p:anim>
                                  </p:childTnLst>
                                </p:cTn>
                              </p:par>
                              <p:par>
                                <p:cTn id="156" presetID="39" presetClass="entr" presetSubtype="0" accel="100000" fill="hold" nodeType="withEffect">
                                  <p:stCondLst>
                                    <p:cond delay="0"/>
                                  </p:stCondLst>
                                  <p:childTnLst>
                                    <p:set>
                                      <p:cBhvr>
                                        <p:cTn id="157" dur="1" fill="hold">
                                          <p:stCondLst>
                                            <p:cond delay="0"/>
                                          </p:stCondLst>
                                        </p:cTn>
                                        <p:tgtEl>
                                          <p:spTgt spid="23"/>
                                        </p:tgtEl>
                                        <p:attrNameLst>
                                          <p:attrName>style.visibility</p:attrName>
                                        </p:attrNameLst>
                                      </p:cBhvr>
                                      <p:to>
                                        <p:strVal val="visible"/>
                                      </p:to>
                                    </p:set>
                                    <p:anim calcmode="lin" valueType="num">
                                      <p:cBhvr>
                                        <p:cTn id="158" dur="500" fill="hold"/>
                                        <p:tgtEl>
                                          <p:spTgt spid="23"/>
                                        </p:tgtEl>
                                        <p:attrNameLst>
                                          <p:attrName>ppt_h</p:attrName>
                                        </p:attrNameLst>
                                      </p:cBhvr>
                                      <p:tavLst>
                                        <p:tav tm="0">
                                          <p:val>
                                            <p:strVal val="#ppt_h/20"/>
                                          </p:val>
                                        </p:tav>
                                        <p:tav tm="50000">
                                          <p:val>
                                            <p:strVal val="#ppt_h/20"/>
                                          </p:val>
                                        </p:tav>
                                        <p:tav tm="100000">
                                          <p:val>
                                            <p:strVal val="#ppt_h"/>
                                          </p:val>
                                        </p:tav>
                                      </p:tavLst>
                                    </p:anim>
                                    <p:anim calcmode="lin" valueType="num">
                                      <p:cBhvr>
                                        <p:cTn id="159" dur="500" fill="hold"/>
                                        <p:tgtEl>
                                          <p:spTgt spid="23"/>
                                        </p:tgtEl>
                                        <p:attrNameLst>
                                          <p:attrName>ppt_w</p:attrName>
                                        </p:attrNameLst>
                                      </p:cBhvr>
                                      <p:tavLst>
                                        <p:tav tm="0">
                                          <p:val>
                                            <p:strVal val="#ppt_w+.3"/>
                                          </p:val>
                                        </p:tav>
                                        <p:tav tm="50000">
                                          <p:val>
                                            <p:strVal val="#ppt_w+.3"/>
                                          </p:val>
                                        </p:tav>
                                        <p:tav tm="100000">
                                          <p:val>
                                            <p:strVal val="#ppt_w"/>
                                          </p:val>
                                        </p:tav>
                                      </p:tavLst>
                                    </p:anim>
                                    <p:anim calcmode="lin" valueType="num">
                                      <p:cBhvr>
                                        <p:cTn id="160" dur="500" fill="hold"/>
                                        <p:tgtEl>
                                          <p:spTgt spid="23"/>
                                        </p:tgtEl>
                                        <p:attrNameLst>
                                          <p:attrName>ppt_x</p:attrName>
                                        </p:attrNameLst>
                                      </p:cBhvr>
                                      <p:tavLst>
                                        <p:tav tm="0">
                                          <p:val>
                                            <p:strVal val="#ppt_x-.3"/>
                                          </p:val>
                                        </p:tav>
                                        <p:tav tm="50000">
                                          <p:val>
                                            <p:strVal val="#ppt_x"/>
                                          </p:val>
                                        </p:tav>
                                        <p:tav tm="100000">
                                          <p:val>
                                            <p:strVal val="#ppt_x"/>
                                          </p:val>
                                        </p:tav>
                                      </p:tavLst>
                                    </p:anim>
                                    <p:anim calcmode="lin" valueType="num">
                                      <p:cBhvr>
                                        <p:cTn id="161" dur="500" fill="hold"/>
                                        <p:tgtEl>
                                          <p:spTgt spid="23"/>
                                        </p:tgtEl>
                                        <p:attrNameLst>
                                          <p:attrName>ppt_y</p:attrName>
                                        </p:attrNameLst>
                                      </p:cBhvr>
                                      <p:tavLst>
                                        <p:tav tm="0">
                                          <p:val>
                                            <p:strVal val="#ppt_y"/>
                                          </p:val>
                                        </p:tav>
                                        <p:tav tm="100000">
                                          <p:val>
                                            <p:strVal val="#ppt_y"/>
                                          </p:val>
                                        </p:tav>
                                      </p:tavLst>
                                    </p:anim>
                                  </p:childTnLst>
                                </p:cTn>
                              </p:par>
                              <p:par>
                                <p:cTn id="162" presetID="39" presetClass="entr" presetSubtype="0" accel="100000" fill="hold" nodeType="withEffect">
                                  <p:stCondLst>
                                    <p:cond delay="0"/>
                                  </p:stCondLst>
                                  <p:childTnLst>
                                    <p:set>
                                      <p:cBhvr>
                                        <p:cTn id="163" dur="1" fill="hold">
                                          <p:stCondLst>
                                            <p:cond delay="0"/>
                                          </p:stCondLst>
                                        </p:cTn>
                                        <p:tgtEl>
                                          <p:spTgt spid="24"/>
                                        </p:tgtEl>
                                        <p:attrNameLst>
                                          <p:attrName>style.visibility</p:attrName>
                                        </p:attrNameLst>
                                      </p:cBhvr>
                                      <p:to>
                                        <p:strVal val="visible"/>
                                      </p:to>
                                    </p:set>
                                    <p:anim calcmode="lin" valueType="num">
                                      <p:cBhvr>
                                        <p:cTn id="164" dur="500" fill="hold"/>
                                        <p:tgtEl>
                                          <p:spTgt spid="24"/>
                                        </p:tgtEl>
                                        <p:attrNameLst>
                                          <p:attrName>ppt_h</p:attrName>
                                        </p:attrNameLst>
                                      </p:cBhvr>
                                      <p:tavLst>
                                        <p:tav tm="0">
                                          <p:val>
                                            <p:strVal val="#ppt_h/20"/>
                                          </p:val>
                                        </p:tav>
                                        <p:tav tm="50000">
                                          <p:val>
                                            <p:strVal val="#ppt_h/20"/>
                                          </p:val>
                                        </p:tav>
                                        <p:tav tm="100000">
                                          <p:val>
                                            <p:strVal val="#ppt_h"/>
                                          </p:val>
                                        </p:tav>
                                      </p:tavLst>
                                    </p:anim>
                                    <p:anim calcmode="lin" valueType="num">
                                      <p:cBhvr>
                                        <p:cTn id="165" dur="500" fill="hold"/>
                                        <p:tgtEl>
                                          <p:spTgt spid="24"/>
                                        </p:tgtEl>
                                        <p:attrNameLst>
                                          <p:attrName>ppt_w</p:attrName>
                                        </p:attrNameLst>
                                      </p:cBhvr>
                                      <p:tavLst>
                                        <p:tav tm="0">
                                          <p:val>
                                            <p:strVal val="#ppt_w+.3"/>
                                          </p:val>
                                        </p:tav>
                                        <p:tav tm="50000">
                                          <p:val>
                                            <p:strVal val="#ppt_w+.3"/>
                                          </p:val>
                                        </p:tav>
                                        <p:tav tm="100000">
                                          <p:val>
                                            <p:strVal val="#ppt_w"/>
                                          </p:val>
                                        </p:tav>
                                      </p:tavLst>
                                    </p:anim>
                                    <p:anim calcmode="lin" valueType="num">
                                      <p:cBhvr>
                                        <p:cTn id="166" dur="500" fill="hold"/>
                                        <p:tgtEl>
                                          <p:spTgt spid="24"/>
                                        </p:tgtEl>
                                        <p:attrNameLst>
                                          <p:attrName>ppt_x</p:attrName>
                                        </p:attrNameLst>
                                      </p:cBhvr>
                                      <p:tavLst>
                                        <p:tav tm="0">
                                          <p:val>
                                            <p:strVal val="#ppt_x-.3"/>
                                          </p:val>
                                        </p:tav>
                                        <p:tav tm="50000">
                                          <p:val>
                                            <p:strVal val="#ppt_x"/>
                                          </p:val>
                                        </p:tav>
                                        <p:tav tm="100000">
                                          <p:val>
                                            <p:strVal val="#ppt_x"/>
                                          </p:val>
                                        </p:tav>
                                      </p:tavLst>
                                    </p:anim>
                                    <p:anim calcmode="lin" valueType="num">
                                      <p:cBhvr>
                                        <p:cTn id="16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68" fill="hold">
                      <p:stCondLst>
                        <p:cond delay="indefinite"/>
                      </p:stCondLst>
                      <p:childTnLst>
                        <p:par>
                          <p:cTn id="169" fill="hold">
                            <p:stCondLst>
                              <p:cond delay="0"/>
                            </p:stCondLst>
                            <p:childTnLst>
                              <p:par>
                                <p:cTn id="170" presetID="54" presetClass="entr" presetSubtype="0" accel="100000" fill="hold" nodeType="clickEffect">
                                  <p:stCondLst>
                                    <p:cond delay="0"/>
                                  </p:stCondLst>
                                  <p:childTnLst>
                                    <p:set>
                                      <p:cBhvr>
                                        <p:cTn id="171" dur="1" fill="hold">
                                          <p:stCondLst>
                                            <p:cond delay="0"/>
                                          </p:stCondLst>
                                        </p:cTn>
                                        <p:tgtEl>
                                          <p:spTgt spid="31"/>
                                        </p:tgtEl>
                                        <p:attrNameLst>
                                          <p:attrName>style.visibility</p:attrName>
                                        </p:attrNameLst>
                                      </p:cBhvr>
                                      <p:to>
                                        <p:strVal val="visible"/>
                                      </p:to>
                                    </p:set>
                                    <p:anim calcmode="lin" valueType="num">
                                      <p:cBhvr>
                                        <p:cTn id="172" dur="500" fill="hold"/>
                                        <p:tgtEl>
                                          <p:spTgt spid="31"/>
                                        </p:tgtEl>
                                        <p:attrNameLst>
                                          <p:attrName>ppt_w</p:attrName>
                                        </p:attrNameLst>
                                      </p:cBhvr>
                                      <p:tavLst>
                                        <p:tav tm="0">
                                          <p:val>
                                            <p:strVal val="#ppt_w*0.05"/>
                                          </p:val>
                                        </p:tav>
                                        <p:tav tm="100000">
                                          <p:val>
                                            <p:strVal val="#ppt_w"/>
                                          </p:val>
                                        </p:tav>
                                      </p:tavLst>
                                    </p:anim>
                                    <p:anim calcmode="lin" valueType="num">
                                      <p:cBhvr>
                                        <p:cTn id="173" dur="500" fill="hold"/>
                                        <p:tgtEl>
                                          <p:spTgt spid="31"/>
                                        </p:tgtEl>
                                        <p:attrNameLst>
                                          <p:attrName>ppt_h</p:attrName>
                                        </p:attrNameLst>
                                      </p:cBhvr>
                                      <p:tavLst>
                                        <p:tav tm="0">
                                          <p:val>
                                            <p:strVal val="#ppt_h"/>
                                          </p:val>
                                        </p:tav>
                                        <p:tav tm="100000">
                                          <p:val>
                                            <p:strVal val="#ppt_h"/>
                                          </p:val>
                                        </p:tav>
                                      </p:tavLst>
                                    </p:anim>
                                    <p:anim calcmode="lin" valueType="num">
                                      <p:cBhvr>
                                        <p:cTn id="174" dur="500" fill="hold"/>
                                        <p:tgtEl>
                                          <p:spTgt spid="31"/>
                                        </p:tgtEl>
                                        <p:attrNameLst>
                                          <p:attrName>ppt_x</p:attrName>
                                        </p:attrNameLst>
                                      </p:cBhvr>
                                      <p:tavLst>
                                        <p:tav tm="0">
                                          <p:val>
                                            <p:strVal val="#ppt_x-.2"/>
                                          </p:val>
                                        </p:tav>
                                        <p:tav tm="100000">
                                          <p:val>
                                            <p:strVal val="#ppt_x"/>
                                          </p:val>
                                        </p:tav>
                                      </p:tavLst>
                                    </p:anim>
                                    <p:anim calcmode="lin" valueType="num">
                                      <p:cBhvr>
                                        <p:cTn id="175" dur="500" fill="hold"/>
                                        <p:tgtEl>
                                          <p:spTgt spid="31"/>
                                        </p:tgtEl>
                                        <p:attrNameLst>
                                          <p:attrName>ppt_y</p:attrName>
                                        </p:attrNameLst>
                                      </p:cBhvr>
                                      <p:tavLst>
                                        <p:tav tm="0">
                                          <p:val>
                                            <p:strVal val="#ppt_y"/>
                                          </p:val>
                                        </p:tav>
                                        <p:tav tm="100000">
                                          <p:val>
                                            <p:strVal val="#ppt_y"/>
                                          </p:val>
                                        </p:tav>
                                      </p:tavLst>
                                    </p:anim>
                                    <p:animEffect transition="in" filter="fade">
                                      <p:cBhvr>
                                        <p:cTn id="176" dur="500"/>
                                        <p:tgtEl>
                                          <p:spTgt spid="31"/>
                                        </p:tgtEl>
                                      </p:cBhvr>
                                    </p:animEffect>
                                  </p:childTnLst>
                                </p:cTn>
                              </p:par>
                              <p:par>
                                <p:cTn id="177" presetID="54" presetClass="entr" presetSubtype="0" accel="100000" fill="hold" nodeType="withEffect">
                                  <p:stCondLst>
                                    <p:cond delay="0"/>
                                  </p:stCondLst>
                                  <p:childTnLst>
                                    <p:set>
                                      <p:cBhvr>
                                        <p:cTn id="178" dur="1" fill="hold">
                                          <p:stCondLst>
                                            <p:cond delay="0"/>
                                          </p:stCondLst>
                                        </p:cTn>
                                        <p:tgtEl>
                                          <p:spTgt spid="35"/>
                                        </p:tgtEl>
                                        <p:attrNameLst>
                                          <p:attrName>style.visibility</p:attrName>
                                        </p:attrNameLst>
                                      </p:cBhvr>
                                      <p:to>
                                        <p:strVal val="visible"/>
                                      </p:to>
                                    </p:set>
                                    <p:anim calcmode="lin" valueType="num">
                                      <p:cBhvr>
                                        <p:cTn id="179" dur="500" fill="hold"/>
                                        <p:tgtEl>
                                          <p:spTgt spid="35"/>
                                        </p:tgtEl>
                                        <p:attrNameLst>
                                          <p:attrName>ppt_w</p:attrName>
                                        </p:attrNameLst>
                                      </p:cBhvr>
                                      <p:tavLst>
                                        <p:tav tm="0">
                                          <p:val>
                                            <p:strVal val="#ppt_w*0.05"/>
                                          </p:val>
                                        </p:tav>
                                        <p:tav tm="100000">
                                          <p:val>
                                            <p:strVal val="#ppt_w"/>
                                          </p:val>
                                        </p:tav>
                                      </p:tavLst>
                                    </p:anim>
                                    <p:anim calcmode="lin" valueType="num">
                                      <p:cBhvr>
                                        <p:cTn id="180" dur="500" fill="hold"/>
                                        <p:tgtEl>
                                          <p:spTgt spid="35"/>
                                        </p:tgtEl>
                                        <p:attrNameLst>
                                          <p:attrName>ppt_h</p:attrName>
                                        </p:attrNameLst>
                                      </p:cBhvr>
                                      <p:tavLst>
                                        <p:tav tm="0">
                                          <p:val>
                                            <p:strVal val="#ppt_h"/>
                                          </p:val>
                                        </p:tav>
                                        <p:tav tm="100000">
                                          <p:val>
                                            <p:strVal val="#ppt_h"/>
                                          </p:val>
                                        </p:tav>
                                      </p:tavLst>
                                    </p:anim>
                                    <p:anim calcmode="lin" valueType="num">
                                      <p:cBhvr>
                                        <p:cTn id="181" dur="500" fill="hold"/>
                                        <p:tgtEl>
                                          <p:spTgt spid="35"/>
                                        </p:tgtEl>
                                        <p:attrNameLst>
                                          <p:attrName>ppt_x</p:attrName>
                                        </p:attrNameLst>
                                      </p:cBhvr>
                                      <p:tavLst>
                                        <p:tav tm="0">
                                          <p:val>
                                            <p:strVal val="#ppt_x-.2"/>
                                          </p:val>
                                        </p:tav>
                                        <p:tav tm="100000">
                                          <p:val>
                                            <p:strVal val="#ppt_x"/>
                                          </p:val>
                                        </p:tav>
                                      </p:tavLst>
                                    </p:anim>
                                    <p:anim calcmode="lin" valueType="num">
                                      <p:cBhvr>
                                        <p:cTn id="182" dur="500" fill="hold"/>
                                        <p:tgtEl>
                                          <p:spTgt spid="35"/>
                                        </p:tgtEl>
                                        <p:attrNameLst>
                                          <p:attrName>ppt_y</p:attrName>
                                        </p:attrNameLst>
                                      </p:cBhvr>
                                      <p:tavLst>
                                        <p:tav tm="0">
                                          <p:val>
                                            <p:strVal val="#ppt_y"/>
                                          </p:val>
                                        </p:tav>
                                        <p:tav tm="100000">
                                          <p:val>
                                            <p:strVal val="#ppt_y"/>
                                          </p:val>
                                        </p:tav>
                                      </p:tavLst>
                                    </p:anim>
                                    <p:animEffect transition="in" filter="fade">
                                      <p:cBhvr>
                                        <p:cTn id="183" dur="500"/>
                                        <p:tgtEl>
                                          <p:spTgt spid="35"/>
                                        </p:tgtEl>
                                      </p:cBhvr>
                                    </p:animEffect>
                                  </p:childTnLst>
                                </p:cTn>
                              </p:par>
                              <p:par>
                                <p:cTn id="184" presetID="54" presetClass="entr" presetSubtype="0" accel="100000" fill="hold" nodeType="withEffect">
                                  <p:stCondLst>
                                    <p:cond delay="0"/>
                                  </p:stCondLst>
                                  <p:childTnLst>
                                    <p:set>
                                      <p:cBhvr>
                                        <p:cTn id="185" dur="1" fill="hold">
                                          <p:stCondLst>
                                            <p:cond delay="0"/>
                                          </p:stCondLst>
                                        </p:cTn>
                                        <p:tgtEl>
                                          <p:spTgt spid="32"/>
                                        </p:tgtEl>
                                        <p:attrNameLst>
                                          <p:attrName>style.visibility</p:attrName>
                                        </p:attrNameLst>
                                      </p:cBhvr>
                                      <p:to>
                                        <p:strVal val="visible"/>
                                      </p:to>
                                    </p:set>
                                    <p:anim calcmode="lin" valueType="num">
                                      <p:cBhvr>
                                        <p:cTn id="186" dur="500" fill="hold"/>
                                        <p:tgtEl>
                                          <p:spTgt spid="32"/>
                                        </p:tgtEl>
                                        <p:attrNameLst>
                                          <p:attrName>ppt_w</p:attrName>
                                        </p:attrNameLst>
                                      </p:cBhvr>
                                      <p:tavLst>
                                        <p:tav tm="0">
                                          <p:val>
                                            <p:strVal val="#ppt_w*0.05"/>
                                          </p:val>
                                        </p:tav>
                                        <p:tav tm="100000">
                                          <p:val>
                                            <p:strVal val="#ppt_w"/>
                                          </p:val>
                                        </p:tav>
                                      </p:tavLst>
                                    </p:anim>
                                    <p:anim calcmode="lin" valueType="num">
                                      <p:cBhvr>
                                        <p:cTn id="187" dur="500" fill="hold"/>
                                        <p:tgtEl>
                                          <p:spTgt spid="32"/>
                                        </p:tgtEl>
                                        <p:attrNameLst>
                                          <p:attrName>ppt_h</p:attrName>
                                        </p:attrNameLst>
                                      </p:cBhvr>
                                      <p:tavLst>
                                        <p:tav tm="0">
                                          <p:val>
                                            <p:strVal val="#ppt_h"/>
                                          </p:val>
                                        </p:tav>
                                        <p:tav tm="100000">
                                          <p:val>
                                            <p:strVal val="#ppt_h"/>
                                          </p:val>
                                        </p:tav>
                                      </p:tavLst>
                                    </p:anim>
                                    <p:anim calcmode="lin" valueType="num">
                                      <p:cBhvr>
                                        <p:cTn id="188" dur="500" fill="hold"/>
                                        <p:tgtEl>
                                          <p:spTgt spid="32"/>
                                        </p:tgtEl>
                                        <p:attrNameLst>
                                          <p:attrName>ppt_x</p:attrName>
                                        </p:attrNameLst>
                                      </p:cBhvr>
                                      <p:tavLst>
                                        <p:tav tm="0">
                                          <p:val>
                                            <p:strVal val="#ppt_x-.2"/>
                                          </p:val>
                                        </p:tav>
                                        <p:tav tm="100000">
                                          <p:val>
                                            <p:strVal val="#ppt_x"/>
                                          </p:val>
                                        </p:tav>
                                      </p:tavLst>
                                    </p:anim>
                                    <p:anim calcmode="lin" valueType="num">
                                      <p:cBhvr>
                                        <p:cTn id="189" dur="500" fill="hold"/>
                                        <p:tgtEl>
                                          <p:spTgt spid="32"/>
                                        </p:tgtEl>
                                        <p:attrNameLst>
                                          <p:attrName>ppt_y</p:attrName>
                                        </p:attrNameLst>
                                      </p:cBhvr>
                                      <p:tavLst>
                                        <p:tav tm="0">
                                          <p:val>
                                            <p:strVal val="#ppt_y"/>
                                          </p:val>
                                        </p:tav>
                                        <p:tav tm="100000">
                                          <p:val>
                                            <p:strVal val="#ppt_y"/>
                                          </p:val>
                                        </p:tav>
                                      </p:tavLst>
                                    </p:anim>
                                    <p:animEffect transition="in" filter="fade">
                                      <p:cBhvr>
                                        <p:cTn id="190" dur="500"/>
                                        <p:tgtEl>
                                          <p:spTgt spid="32"/>
                                        </p:tgtEl>
                                      </p:cBhvr>
                                    </p:animEffect>
                                  </p:childTnLst>
                                </p:cTn>
                              </p:par>
                              <p:par>
                                <p:cTn id="191" presetID="29" presetClass="entr" presetSubtype="0" fill="hold" nodeType="withEffect">
                                  <p:stCondLst>
                                    <p:cond delay="0"/>
                                  </p:stCondLst>
                                  <p:childTnLst>
                                    <p:set>
                                      <p:cBhvr>
                                        <p:cTn id="192" dur="1" fill="hold">
                                          <p:stCondLst>
                                            <p:cond delay="0"/>
                                          </p:stCondLst>
                                        </p:cTn>
                                        <p:tgtEl>
                                          <p:spTgt spid="32"/>
                                        </p:tgtEl>
                                        <p:attrNameLst>
                                          <p:attrName>style.visibility</p:attrName>
                                        </p:attrNameLst>
                                      </p:cBhvr>
                                      <p:to>
                                        <p:strVal val="visible"/>
                                      </p:to>
                                    </p:set>
                                    <p:anim calcmode="lin" valueType="num">
                                      <p:cBhvr>
                                        <p:cTn id="193" dur="1000" fill="hold"/>
                                        <p:tgtEl>
                                          <p:spTgt spid="32"/>
                                        </p:tgtEl>
                                        <p:attrNameLst>
                                          <p:attrName>ppt_x</p:attrName>
                                        </p:attrNameLst>
                                      </p:cBhvr>
                                      <p:tavLst>
                                        <p:tav tm="0">
                                          <p:val>
                                            <p:strVal val="#ppt_x-.2"/>
                                          </p:val>
                                        </p:tav>
                                        <p:tav tm="100000">
                                          <p:val>
                                            <p:strVal val="#ppt_x"/>
                                          </p:val>
                                        </p:tav>
                                      </p:tavLst>
                                    </p:anim>
                                    <p:anim calcmode="lin" valueType="num">
                                      <p:cBhvr>
                                        <p:cTn id="194"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195" dur="1000"/>
                                        <p:tgtEl>
                                          <p:spTgt spid="32"/>
                                        </p:tgtEl>
                                      </p:cBhvr>
                                    </p:animEffect>
                                  </p:childTnLst>
                                </p:cTn>
                              </p:par>
                              <p:par>
                                <p:cTn id="196" presetID="29" presetClass="entr" presetSubtype="0" fill="hold" nodeType="withEffect">
                                  <p:stCondLst>
                                    <p:cond delay="0"/>
                                  </p:stCondLst>
                                  <p:childTnLst>
                                    <p:set>
                                      <p:cBhvr>
                                        <p:cTn id="197" dur="1" fill="hold">
                                          <p:stCondLst>
                                            <p:cond delay="0"/>
                                          </p:stCondLst>
                                        </p:cTn>
                                        <p:tgtEl>
                                          <p:spTgt spid="6"/>
                                        </p:tgtEl>
                                        <p:attrNameLst>
                                          <p:attrName>style.visibility</p:attrName>
                                        </p:attrNameLst>
                                      </p:cBhvr>
                                      <p:to>
                                        <p:strVal val="visible"/>
                                      </p:to>
                                    </p:set>
                                    <p:anim calcmode="lin" valueType="num">
                                      <p:cBhvr>
                                        <p:cTn id="198" dur="1000" fill="hold"/>
                                        <p:tgtEl>
                                          <p:spTgt spid="6"/>
                                        </p:tgtEl>
                                        <p:attrNameLst>
                                          <p:attrName>ppt_x</p:attrName>
                                        </p:attrNameLst>
                                      </p:cBhvr>
                                      <p:tavLst>
                                        <p:tav tm="0">
                                          <p:val>
                                            <p:strVal val="#ppt_x-.2"/>
                                          </p:val>
                                        </p:tav>
                                        <p:tav tm="100000">
                                          <p:val>
                                            <p:strVal val="#ppt_x"/>
                                          </p:val>
                                        </p:tav>
                                      </p:tavLst>
                                    </p:anim>
                                    <p:anim calcmode="lin" valueType="num">
                                      <p:cBhvr>
                                        <p:cTn id="199"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00" dur="1000"/>
                                        <p:tgtEl>
                                          <p:spTgt spid="6"/>
                                        </p:tgtEl>
                                      </p:cBhvr>
                                    </p:animEffect>
                                  </p:childTnLst>
                                </p:cTn>
                              </p:par>
                              <p:par>
                                <p:cTn id="201" presetID="29" presetClass="entr" presetSubtype="0" fill="hold" nodeType="withEffect">
                                  <p:stCondLst>
                                    <p:cond delay="0"/>
                                  </p:stCondLst>
                                  <p:childTnLst>
                                    <p:set>
                                      <p:cBhvr>
                                        <p:cTn id="202" dur="1" fill="hold">
                                          <p:stCondLst>
                                            <p:cond delay="0"/>
                                          </p:stCondLst>
                                        </p:cTn>
                                        <p:tgtEl>
                                          <p:spTgt spid="5"/>
                                        </p:tgtEl>
                                        <p:attrNameLst>
                                          <p:attrName>style.visibility</p:attrName>
                                        </p:attrNameLst>
                                      </p:cBhvr>
                                      <p:to>
                                        <p:strVal val="visible"/>
                                      </p:to>
                                    </p:set>
                                    <p:anim calcmode="lin" valueType="num">
                                      <p:cBhvr>
                                        <p:cTn id="203" dur="1000" fill="hold"/>
                                        <p:tgtEl>
                                          <p:spTgt spid="5"/>
                                        </p:tgtEl>
                                        <p:attrNameLst>
                                          <p:attrName>ppt_x</p:attrName>
                                        </p:attrNameLst>
                                      </p:cBhvr>
                                      <p:tavLst>
                                        <p:tav tm="0">
                                          <p:val>
                                            <p:strVal val="#ppt_x-.2"/>
                                          </p:val>
                                        </p:tav>
                                        <p:tav tm="100000">
                                          <p:val>
                                            <p:strVal val="#ppt_x"/>
                                          </p:val>
                                        </p:tav>
                                      </p:tavLst>
                                    </p:anim>
                                    <p:anim calcmode="lin" valueType="num">
                                      <p:cBhvr>
                                        <p:cTn id="204"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05" dur="1000"/>
                                        <p:tgtEl>
                                          <p:spTgt spid="5"/>
                                        </p:tgtEl>
                                      </p:cBhvr>
                                    </p:animEffect>
                                  </p:childTnLst>
                                </p:cTn>
                              </p:par>
                              <p:par>
                                <p:cTn id="206" presetID="29" presetClass="entr" presetSubtype="0" fill="hold" nodeType="withEffect">
                                  <p:stCondLst>
                                    <p:cond delay="0"/>
                                  </p:stCondLst>
                                  <p:childTnLst>
                                    <p:set>
                                      <p:cBhvr>
                                        <p:cTn id="207" dur="1" fill="hold">
                                          <p:stCondLst>
                                            <p:cond delay="0"/>
                                          </p:stCondLst>
                                        </p:cTn>
                                        <p:tgtEl>
                                          <p:spTgt spid="3"/>
                                        </p:tgtEl>
                                        <p:attrNameLst>
                                          <p:attrName>style.visibility</p:attrName>
                                        </p:attrNameLst>
                                      </p:cBhvr>
                                      <p:to>
                                        <p:strVal val="visible"/>
                                      </p:to>
                                    </p:set>
                                    <p:anim calcmode="lin" valueType="num">
                                      <p:cBhvr>
                                        <p:cTn id="208" dur="1000" fill="hold"/>
                                        <p:tgtEl>
                                          <p:spTgt spid="3"/>
                                        </p:tgtEl>
                                        <p:attrNameLst>
                                          <p:attrName>ppt_x</p:attrName>
                                        </p:attrNameLst>
                                      </p:cBhvr>
                                      <p:tavLst>
                                        <p:tav tm="0">
                                          <p:val>
                                            <p:strVal val="#ppt_x-.2"/>
                                          </p:val>
                                        </p:tav>
                                        <p:tav tm="100000">
                                          <p:val>
                                            <p:strVal val="#ppt_x"/>
                                          </p:val>
                                        </p:tav>
                                      </p:tavLst>
                                    </p:anim>
                                    <p:anim calcmode="lin" valueType="num">
                                      <p:cBhvr>
                                        <p:cTn id="209"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10" dur="1000"/>
                                        <p:tgtEl>
                                          <p:spTgt spid="3"/>
                                        </p:tgtEl>
                                      </p:cBhvr>
                                    </p:animEffect>
                                  </p:childTnLst>
                                </p:cTn>
                              </p:par>
                              <p:par>
                                <p:cTn id="211" presetID="29" presetClass="entr" presetSubtype="0" fill="hold" nodeType="withEffect">
                                  <p:stCondLst>
                                    <p:cond delay="0"/>
                                  </p:stCondLst>
                                  <p:childTnLst>
                                    <p:set>
                                      <p:cBhvr>
                                        <p:cTn id="212" dur="1" fill="hold">
                                          <p:stCondLst>
                                            <p:cond delay="0"/>
                                          </p:stCondLst>
                                        </p:cTn>
                                        <p:tgtEl>
                                          <p:spTgt spid="4"/>
                                        </p:tgtEl>
                                        <p:attrNameLst>
                                          <p:attrName>style.visibility</p:attrName>
                                        </p:attrNameLst>
                                      </p:cBhvr>
                                      <p:to>
                                        <p:strVal val="visible"/>
                                      </p:to>
                                    </p:set>
                                    <p:anim calcmode="lin" valueType="num">
                                      <p:cBhvr>
                                        <p:cTn id="213" dur="1000" fill="hold"/>
                                        <p:tgtEl>
                                          <p:spTgt spid="4"/>
                                        </p:tgtEl>
                                        <p:attrNameLst>
                                          <p:attrName>ppt_x</p:attrName>
                                        </p:attrNameLst>
                                      </p:cBhvr>
                                      <p:tavLst>
                                        <p:tav tm="0">
                                          <p:val>
                                            <p:strVal val="#ppt_x-.2"/>
                                          </p:val>
                                        </p:tav>
                                        <p:tav tm="100000">
                                          <p:val>
                                            <p:strVal val="#ppt_x"/>
                                          </p:val>
                                        </p:tav>
                                      </p:tavLst>
                                    </p:anim>
                                    <p:anim calcmode="lin" valueType="num">
                                      <p:cBhvr>
                                        <p:cTn id="2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5" dur="1000"/>
                                        <p:tgtEl>
                                          <p:spTgt spid="4"/>
                                        </p:tgtEl>
                                      </p:cBhvr>
                                    </p:animEffect>
                                  </p:childTnLst>
                                </p:cTn>
                              </p:par>
                            </p:childTnLst>
                          </p:cTn>
                        </p:par>
                      </p:childTnLst>
                    </p:cTn>
                  </p:par>
                  <p:par>
                    <p:cTn id="216" fill="hold">
                      <p:stCondLst>
                        <p:cond delay="indefinite"/>
                      </p:stCondLst>
                      <p:childTnLst>
                        <p:par>
                          <p:cTn id="217" fill="hold">
                            <p:stCondLst>
                              <p:cond delay="0"/>
                            </p:stCondLst>
                            <p:childTnLst>
                              <p:par>
                                <p:cTn id="218" presetID="2" presetClass="entr" presetSubtype="4" fill="hold" nodeType="clickEffect">
                                  <p:stCondLst>
                                    <p:cond delay="0"/>
                                  </p:stCondLst>
                                  <p:childTnLst>
                                    <p:set>
                                      <p:cBhvr>
                                        <p:cTn id="219" dur="1" fill="hold">
                                          <p:stCondLst>
                                            <p:cond delay="0"/>
                                          </p:stCondLst>
                                        </p:cTn>
                                        <p:tgtEl>
                                          <p:spTgt spid="33"/>
                                        </p:tgtEl>
                                        <p:attrNameLst>
                                          <p:attrName>style.visibility</p:attrName>
                                        </p:attrNameLst>
                                      </p:cBhvr>
                                      <p:to>
                                        <p:strVal val="visible"/>
                                      </p:to>
                                    </p:set>
                                    <p:anim calcmode="lin" valueType="num">
                                      <p:cBhvr additive="base">
                                        <p:cTn id="220" dur="500" fill="hold"/>
                                        <p:tgtEl>
                                          <p:spTgt spid="33"/>
                                        </p:tgtEl>
                                        <p:attrNameLst>
                                          <p:attrName>ppt_x</p:attrName>
                                        </p:attrNameLst>
                                      </p:cBhvr>
                                      <p:tavLst>
                                        <p:tav tm="0">
                                          <p:val>
                                            <p:strVal val="#ppt_x"/>
                                          </p:val>
                                        </p:tav>
                                        <p:tav tm="100000">
                                          <p:val>
                                            <p:strVal val="#ppt_x"/>
                                          </p:val>
                                        </p:tav>
                                      </p:tavLst>
                                    </p:anim>
                                    <p:anim calcmode="lin" valueType="num">
                                      <p:cBhvr additive="base">
                                        <p:cTn id="221" dur="500" fill="hold"/>
                                        <p:tgtEl>
                                          <p:spTgt spid="33"/>
                                        </p:tgtEl>
                                        <p:attrNameLst>
                                          <p:attrName>ppt_y</p:attrName>
                                        </p:attrNameLst>
                                      </p:cBhvr>
                                      <p:tavLst>
                                        <p:tav tm="0">
                                          <p:val>
                                            <p:strVal val="1+#ppt_h/2"/>
                                          </p:val>
                                        </p:tav>
                                        <p:tav tm="100000">
                                          <p:val>
                                            <p:strVal val="#ppt_y"/>
                                          </p:val>
                                        </p:tav>
                                      </p:tavLst>
                                    </p:anim>
                                  </p:childTnLst>
                                </p:cTn>
                              </p:par>
                              <p:par>
                                <p:cTn id="222" presetID="2" presetClass="entr" presetSubtype="4" fill="hold" nodeType="withEffect">
                                  <p:stCondLst>
                                    <p:cond delay="0"/>
                                  </p:stCondLst>
                                  <p:childTnLst>
                                    <p:set>
                                      <p:cBhvr>
                                        <p:cTn id="223" dur="1" fill="hold">
                                          <p:stCondLst>
                                            <p:cond delay="0"/>
                                          </p:stCondLst>
                                        </p:cTn>
                                        <p:tgtEl>
                                          <p:spTgt spid="34"/>
                                        </p:tgtEl>
                                        <p:attrNameLst>
                                          <p:attrName>style.visibility</p:attrName>
                                        </p:attrNameLst>
                                      </p:cBhvr>
                                      <p:to>
                                        <p:strVal val="visible"/>
                                      </p:to>
                                    </p:set>
                                    <p:anim calcmode="lin" valueType="num">
                                      <p:cBhvr additive="base">
                                        <p:cTn id="224" dur="500" fill="hold"/>
                                        <p:tgtEl>
                                          <p:spTgt spid="34"/>
                                        </p:tgtEl>
                                        <p:attrNameLst>
                                          <p:attrName>ppt_x</p:attrName>
                                        </p:attrNameLst>
                                      </p:cBhvr>
                                      <p:tavLst>
                                        <p:tav tm="0">
                                          <p:val>
                                            <p:strVal val="#ppt_x"/>
                                          </p:val>
                                        </p:tav>
                                        <p:tav tm="100000">
                                          <p:val>
                                            <p:strVal val="#ppt_x"/>
                                          </p:val>
                                        </p:tav>
                                      </p:tavLst>
                                    </p:anim>
                                    <p:anim calcmode="lin" valueType="num">
                                      <p:cBhvr additive="base">
                                        <p:cTn id="225" dur="500" fill="hold"/>
                                        <p:tgtEl>
                                          <p:spTgt spid="34"/>
                                        </p:tgtEl>
                                        <p:attrNameLst>
                                          <p:attrName>ppt_y</p:attrName>
                                        </p:attrNameLst>
                                      </p:cBhvr>
                                      <p:tavLst>
                                        <p:tav tm="0">
                                          <p:val>
                                            <p:strVal val="1+#ppt_h/2"/>
                                          </p:val>
                                        </p:tav>
                                        <p:tav tm="100000">
                                          <p:val>
                                            <p:strVal val="#ppt_y"/>
                                          </p:val>
                                        </p:tav>
                                      </p:tavLst>
                                    </p:anim>
                                  </p:childTnLst>
                                </p:cTn>
                              </p:par>
                              <p:par>
                                <p:cTn id="226" presetID="2" presetClass="entr" presetSubtype="4" fill="hold" nodeType="withEffect">
                                  <p:stCondLst>
                                    <p:cond delay="0"/>
                                  </p:stCondLst>
                                  <p:childTnLst>
                                    <p:set>
                                      <p:cBhvr>
                                        <p:cTn id="227" dur="1" fill="hold">
                                          <p:stCondLst>
                                            <p:cond delay="0"/>
                                          </p:stCondLst>
                                        </p:cTn>
                                        <p:tgtEl>
                                          <p:spTgt spid="36"/>
                                        </p:tgtEl>
                                        <p:attrNameLst>
                                          <p:attrName>style.visibility</p:attrName>
                                        </p:attrNameLst>
                                      </p:cBhvr>
                                      <p:to>
                                        <p:strVal val="visible"/>
                                      </p:to>
                                    </p:set>
                                    <p:anim calcmode="lin" valueType="num">
                                      <p:cBhvr additive="base">
                                        <p:cTn id="228" dur="500" fill="hold"/>
                                        <p:tgtEl>
                                          <p:spTgt spid="36"/>
                                        </p:tgtEl>
                                        <p:attrNameLst>
                                          <p:attrName>ppt_x</p:attrName>
                                        </p:attrNameLst>
                                      </p:cBhvr>
                                      <p:tavLst>
                                        <p:tav tm="0">
                                          <p:val>
                                            <p:strVal val="#ppt_x"/>
                                          </p:val>
                                        </p:tav>
                                        <p:tav tm="100000">
                                          <p:val>
                                            <p:strVal val="#ppt_x"/>
                                          </p:val>
                                        </p:tav>
                                      </p:tavLst>
                                    </p:anim>
                                    <p:anim calcmode="lin" valueType="num">
                                      <p:cBhvr additive="base">
                                        <p:cTn id="229" dur="500" fill="hold"/>
                                        <p:tgtEl>
                                          <p:spTgt spid="36"/>
                                        </p:tgtEl>
                                        <p:attrNameLst>
                                          <p:attrName>ppt_y</p:attrName>
                                        </p:attrNameLst>
                                      </p:cBhvr>
                                      <p:tavLst>
                                        <p:tav tm="0">
                                          <p:val>
                                            <p:strVal val="1+#ppt_h/2"/>
                                          </p:val>
                                        </p:tav>
                                        <p:tav tm="100000">
                                          <p:val>
                                            <p:strVal val="#ppt_y"/>
                                          </p:val>
                                        </p:tav>
                                      </p:tavLst>
                                    </p:anim>
                                  </p:childTnLst>
                                </p:cTn>
                              </p:par>
                              <p:par>
                                <p:cTn id="230" presetID="2" presetClass="entr" presetSubtype="4" fill="hold" nodeType="withEffect">
                                  <p:stCondLst>
                                    <p:cond delay="0"/>
                                  </p:stCondLst>
                                  <p:childTnLst>
                                    <p:set>
                                      <p:cBhvr>
                                        <p:cTn id="231" dur="1" fill="hold">
                                          <p:stCondLst>
                                            <p:cond delay="0"/>
                                          </p:stCondLst>
                                        </p:cTn>
                                        <p:tgtEl>
                                          <p:spTgt spid="37"/>
                                        </p:tgtEl>
                                        <p:attrNameLst>
                                          <p:attrName>style.visibility</p:attrName>
                                        </p:attrNameLst>
                                      </p:cBhvr>
                                      <p:to>
                                        <p:strVal val="visible"/>
                                      </p:to>
                                    </p:set>
                                    <p:anim calcmode="lin" valueType="num">
                                      <p:cBhvr additive="base">
                                        <p:cTn id="232" dur="500" fill="hold"/>
                                        <p:tgtEl>
                                          <p:spTgt spid="37"/>
                                        </p:tgtEl>
                                        <p:attrNameLst>
                                          <p:attrName>ppt_x</p:attrName>
                                        </p:attrNameLst>
                                      </p:cBhvr>
                                      <p:tavLst>
                                        <p:tav tm="0">
                                          <p:val>
                                            <p:strVal val="#ppt_x"/>
                                          </p:val>
                                        </p:tav>
                                        <p:tav tm="100000">
                                          <p:val>
                                            <p:strVal val="#ppt_x"/>
                                          </p:val>
                                        </p:tav>
                                      </p:tavLst>
                                    </p:anim>
                                    <p:anim calcmode="lin" valueType="num">
                                      <p:cBhvr additive="base">
                                        <p:cTn id="23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34" fill="hold">
                      <p:stCondLst>
                        <p:cond delay="indefinite"/>
                      </p:stCondLst>
                      <p:childTnLst>
                        <p:par>
                          <p:cTn id="235" fill="hold">
                            <p:stCondLst>
                              <p:cond delay="0"/>
                            </p:stCondLst>
                            <p:childTnLst>
                              <p:par>
                                <p:cTn id="236" presetID="20" presetClass="entr" presetSubtype="0" fill="hold" grpId="0" nodeType="clickEffect">
                                  <p:stCondLst>
                                    <p:cond delay="0"/>
                                  </p:stCondLst>
                                  <p:childTnLst>
                                    <p:set>
                                      <p:cBhvr>
                                        <p:cTn id="237" dur="1" fill="hold">
                                          <p:stCondLst>
                                            <p:cond delay="0"/>
                                          </p:stCondLst>
                                        </p:cTn>
                                        <p:tgtEl>
                                          <p:spTgt spid="38"/>
                                        </p:tgtEl>
                                        <p:attrNameLst>
                                          <p:attrName>style.visibility</p:attrName>
                                        </p:attrNameLst>
                                      </p:cBhvr>
                                      <p:to>
                                        <p:strVal val="visible"/>
                                      </p:to>
                                    </p:set>
                                    <p:animEffect transition="in" filter="wedge">
                                      <p:cBhvr>
                                        <p:cTn id="238" dur="500"/>
                                        <p:tgtEl>
                                          <p:spTgt spid="38"/>
                                        </p:tgtEl>
                                      </p:cBhvr>
                                    </p:animEffect>
                                  </p:childTnLst>
                                </p:cTn>
                              </p:par>
                            </p:childTnLst>
                          </p:cTn>
                        </p:par>
                      </p:childTnLst>
                    </p:cTn>
                  </p:par>
                  <p:par>
                    <p:cTn id="239" fill="hold">
                      <p:stCondLst>
                        <p:cond delay="indefinite"/>
                      </p:stCondLst>
                      <p:childTnLst>
                        <p:par>
                          <p:cTn id="240" fill="hold">
                            <p:stCondLst>
                              <p:cond delay="0"/>
                            </p:stCondLst>
                            <p:childTnLst>
                              <p:par>
                                <p:cTn id="241" presetID="58" presetClass="entr" presetSubtype="0" accel="100000" fill="hold" nodeType="clickEffect">
                                  <p:stCondLst>
                                    <p:cond delay="0"/>
                                  </p:stCondLst>
                                  <p:childTnLst>
                                    <p:set>
                                      <p:cBhvr>
                                        <p:cTn id="242" dur="1" fill="hold">
                                          <p:stCondLst>
                                            <p:cond delay="0"/>
                                          </p:stCondLst>
                                        </p:cTn>
                                        <p:tgtEl>
                                          <p:spTgt spid="40"/>
                                        </p:tgtEl>
                                        <p:attrNameLst>
                                          <p:attrName>style.visibility</p:attrName>
                                        </p:attrNameLst>
                                      </p:cBhvr>
                                      <p:to>
                                        <p:strVal val="visible"/>
                                      </p:to>
                                    </p:set>
                                    <p:anim calcmode="lin" valueType="num">
                                      <p:cBhvr>
                                        <p:cTn id="243" dur="500" fill="hold"/>
                                        <p:tgtEl>
                                          <p:spTgt spid="40"/>
                                        </p:tgtEl>
                                        <p:attrNameLst>
                                          <p:attrName>ppt_w</p:attrName>
                                        </p:attrNameLst>
                                      </p:cBhvr>
                                      <p:tavLst>
                                        <p:tav tm="0">
                                          <p:val>
                                            <p:strVal val="#ppt_w*2.5"/>
                                          </p:val>
                                        </p:tav>
                                        <p:tav tm="100000">
                                          <p:val>
                                            <p:strVal val="#ppt_w"/>
                                          </p:val>
                                        </p:tav>
                                      </p:tavLst>
                                    </p:anim>
                                    <p:anim calcmode="lin" valueType="num">
                                      <p:cBhvr>
                                        <p:cTn id="244" dur="500" fill="hold"/>
                                        <p:tgtEl>
                                          <p:spTgt spid="40"/>
                                        </p:tgtEl>
                                        <p:attrNameLst>
                                          <p:attrName>ppt_h</p:attrName>
                                        </p:attrNameLst>
                                      </p:cBhvr>
                                      <p:tavLst>
                                        <p:tav tm="0">
                                          <p:val>
                                            <p:strVal val="#ppt_h*0.01"/>
                                          </p:val>
                                        </p:tav>
                                        <p:tav tm="100000">
                                          <p:val>
                                            <p:strVal val="#ppt_h"/>
                                          </p:val>
                                        </p:tav>
                                      </p:tavLst>
                                    </p:anim>
                                    <p:anim calcmode="lin" valueType="num">
                                      <p:cBhvr>
                                        <p:cTn id="245" dur="500" fill="hold"/>
                                        <p:tgtEl>
                                          <p:spTgt spid="40"/>
                                        </p:tgtEl>
                                        <p:attrNameLst>
                                          <p:attrName>ppt_x</p:attrName>
                                        </p:attrNameLst>
                                      </p:cBhvr>
                                      <p:tavLst>
                                        <p:tav tm="0">
                                          <p:val>
                                            <p:strVal val="#ppt_x"/>
                                          </p:val>
                                        </p:tav>
                                        <p:tav tm="100000">
                                          <p:val>
                                            <p:strVal val="#ppt_x"/>
                                          </p:val>
                                        </p:tav>
                                      </p:tavLst>
                                    </p:anim>
                                    <p:anim calcmode="lin" valueType="num">
                                      <p:cBhvr>
                                        <p:cTn id="246" dur="500" fill="hold"/>
                                        <p:tgtEl>
                                          <p:spTgt spid="40"/>
                                        </p:tgtEl>
                                        <p:attrNameLst>
                                          <p:attrName>ppt_y</p:attrName>
                                        </p:attrNameLst>
                                      </p:cBhvr>
                                      <p:tavLst>
                                        <p:tav tm="0">
                                          <p:val>
                                            <p:strVal val="#ppt_h+1"/>
                                          </p:val>
                                        </p:tav>
                                        <p:tav tm="100000">
                                          <p:val>
                                            <p:strVal val="#ppt_y"/>
                                          </p:val>
                                        </p:tav>
                                      </p:tavLst>
                                    </p:anim>
                                    <p:animEffect transition="in" filter="fade">
                                      <p:cBhvr>
                                        <p:cTn id="247" dur="500"/>
                                        <p:tgtEl>
                                          <p:spTgt spid="40"/>
                                        </p:tgtEl>
                                      </p:cBhvr>
                                    </p:animEffect>
                                  </p:childTnLst>
                                </p:cTn>
                              </p:par>
                              <p:par>
                                <p:cTn id="248" presetID="58" presetClass="entr" presetSubtype="0" accel="100000" fill="hold" nodeType="withEffect">
                                  <p:stCondLst>
                                    <p:cond delay="0"/>
                                  </p:stCondLst>
                                  <p:childTnLst>
                                    <p:set>
                                      <p:cBhvr>
                                        <p:cTn id="249" dur="1" fill="hold">
                                          <p:stCondLst>
                                            <p:cond delay="0"/>
                                          </p:stCondLst>
                                        </p:cTn>
                                        <p:tgtEl>
                                          <p:spTgt spid="41"/>
                                        </p:tgtEl>
                                        <p:attrNameLst>
                                          <p:attrName>style.visibility</p:attrName>
                                        </p:attrNameLst>
                                      </p:cBhvr>
                                      <p:to>
                                        <p:strVal val="visible"/>
                                      </p:to>
                                    </p:set>
                                    <p:anim calcmode="lin" valueType="num">
                                      <p:cBhvr>
                                        <p:cTn id="250" dur="500" fill="hold"/>
                                        <p:tgtEl>
                                          <p:spTgt spid="41"/>
                                        </p:tgtEl>
                                        <p:attrNameLst>
                                          <p:attrName>ppt_w</p:attrName>
                                        </p:attrNameLst>
                                      </p:cBhvr>
                                      <p:tavLst>
                                        <p:tav tm="0">
                                          <p:val>
                                            <p:strVal val="#ppt_w*2.5"/>
                                          </p:val>
                                        </p:tav>
                                        <p:tav tm="100000">
                                          <p:val>
                                            <p:strVal val="#ppt_w"/>
                                          </p:val>
                                        </p:tav>
                                      </p:tavLst>
                                    </p:anim>
                                    <p:anim calcmode="lin" valueType="num">
                                      <p:cBhvr>
                                        <p:cTn id="251" dur="500" fill="hold"/>
                                        <p:tgtEl>
                                          <p:spTgt spid="41"/>
                                        </p:tgtEl>
                                        <p:attrNameLst>
                                          <p:attrName>ppt_h</p:attrName>
                                        </p:attrNameLst>
                                      </p:cBhvr>
                                      <p:tavLst>
                                        <p:tav tm="0">
                                          <p:val>
                                            <p:strVal val="#ppt_h*0.01"/>
                                          </p:val>
                                        </p:tav>
                                        <p:tav tm="100000">
                                          <p:val>
                                            <p:strVal val="#ppt_h"/>
                                          </p:val>
                                        </p:tav>
                                      </p:tavLst>
                                    </p:anim>
                                    <p:anim calcmode="lin" valueType="num">
                                      <p:cBhvr>
                                        <p:cTn id="252" dur="500" fill="hold"/>
                                        <p:tgtEl>
                                          <p:spTgt spid="41"/>
                                        </p:tgtEl>
                                        <p:attrNameLst>
                                          <p:attrName>ppt_x</p:attrName>
                                        </p:attrNameLst>
                                      </p:cBhvr>
                                      <p:tavLst>
                                        <p:tav tm="0">
                                          <p:val>
                                            <p:strVal val="#ppt_x"/>
                                          </p:val>
                                        </p:tav>
                                        <p:tav tm="100000">
                                          <p:val>
                                            <p:strVal val="#ppt_x"/>
                                          </p:val>
                                        </p:tav>
                                      </p:tavLst>
                                    </p:anim>
                                    <p:anim calcmode="lin" valueType="num">
                                      <p:cBhvr>
                                        <p:cTn id="253" dur="500" fill="hold"/>
                                        <p:tgtEl>
                                          <p:spTgt spid="41"/>
                                        </p:tgtEl>
                                        <p:attrNameLst>
                                          <p:attrName>ppt_y</p:attrName>
                                        </p:attrNameLst>
                                      </p:cBhvr>
                                      <p:tavLst>
                                        <p:tav tm="0">
                                          <p:val>
                                            <p:strVal val="#ppt_h+1"/>
                                          </p:val>
                                        </p:tav>
                                        <p:tav tm="100000">
                                          <p:val>
                                            <p:strVal val="#ppt_y"/>
                                          </p:val>
                                        </p:tav>
                                      </p:tavLst>
                                    </p:anim>
                                    <p:animEffect transition="in" filter="fade">
                                      <p:cBhvr>
                                        <p:cTn id="254" dur="500"/>
                                        <p:tgtEl>
                                          <p:spTgt spid="41"/>
                                        </p:tgtEl>
                                      </p:cBhvr>
                                    </p:animEffect>
                                  </p:childTnLst>
                                </p:cTn>
                              </p:par>
                              <p:par>
                                <p:cTn id="255" presetID="58" presetClass="entr" presetSubtype="0" accel="100000" fill="hold" nodeType="withEffect">
                                  <p:stCondLst>
                                    <p:cond delay="0"/>
                                  </p:stCondLst>
                                  <p:childTnLst>
                                    <p:set>
                                      <p:cBhvr>
                                        <p:cTn id="256" dur="1" fill="hold">
                                          <p:stCondLst>
                                            <p:cond delay="0"/>
                                          </p:stCondLst>
                                        </p:cTn>
                                        <p:tgtEl>
                                          <p:spTgt spid="39"/>
                                        </p:tgtEl>
                                        <p:attrNameLst>
                                          <p:attrName>style.visibility</p:attrName>
                                        </p:attrNameLst>
                                      </p:cBhvr>
                                      <p:to>
                                        <p:strVal val="visible"/>
                                      </p:to>
                                    </p:set>
                                    <p:anim calcmode="lin" valueType="num">
                                      <p:cBhvr>
                                        <p:cTn id="257" dur="500" fill="hold"/>
                                        <p:tgtEl>
                                          <p:spTgt spid="39"/>
                                        </p:tgtEl>
                                        <p:attrNameLst>
                                          <p:attrName>ppt_w</p:attrName>
                                        </p:attrNameLst>
                                      </p:cBhvr>
                                      <p:tavLst>
                                        <p:tav tm="0">
                                          <p:val>
                                            <p:strVal val="#ppt_w*2.5"/>
                                          </p:val>
                                        </p:tav>
                                        <p:tav tm="100000">
                                          <p:val>
                                            <p:strVal val="#ppt_w"/>
                                          </p:val>
                                        </p:tav>
                                      </p:tavLst>
                                    </p:anim>
                                    <p:anim calcmode="lin" valueType="num">
                                      <p:cBhvr>
                                        <p:cTn id="258" dur="500" fill="hold"/>
                                        <p:tgtEl>
                                          <p:spTgt spid="39"/>
                                        </p:tgtEl>
                                        <p:attrNameLst>
                                          <p:attrName>ppt_h</p:attrName>
                                        </p:attrNameLst>
                                      </p:cBhvr>
                                      <p:tavLst>
                                        <p:tav tm="0">
                                          <p:val>
                                            <p:strVal val="#ppt_h*0.01"/>
                                          </p:val>
                                        </p:tav>
                                        <p:tav tm="100000">
                                          <p:val>
                                            <p:strVal val="#ppt_h"/>
                                          </p:val>
                                        </p:tav>
                                      </p:tavLst>
                                    </p:anim>
                                    <p:anim calcmode="lin" valueType="num">
                                      <p:cBhvr>
                                        <p:cTn id="259" dur="500" fill="hold"/>
                                        <p:tgtEl>
                                          <p:spTgt spid="39"/>
                                        </p:tgtEl>
                                        <p:attrNameLst>
                                          <p:attrName>ppt_x</p:attrName>
                                        </p:attrNameLst>
                                      </p:cBhvr>
                                      <p:tavLst>
                                        <p:tav tm="0">
                                          <p:val>
                                            <p:strVal val="#ppt_x"/>
                                          </p:val>
                                        </p:tav>
                                        <p:tav tm="100000">
                                          <p:val>
                                            <p:strVal val="#ppt_x"/>
                                          </p:val>
                                        </p:tav>
                                      </p:tavLst>
                                    </p:anim>
                                    <p:anim calcmode="lin" valueType="num">
                                      <p:cBhvr>
                                        <p:cTn id="260" dur="500" fill="hold"/>
                                        <p:tgtEl>
                                          <p:spTgt spid="39"/>
                                        </p:tgtEl>
                                        <p:attrNameLst>
                                          <p:attrName>ppt_y</p:attrName>
                                        </p:attrNameLst>
                                      </p:cBhvr>
                                      <p:tavLst>
                                        <p:tav tm="0">
                                          <p:val>
                                            <p:strVal val="#ppt_h+1"/>
                                          </p:val>
                                        </p:tav>
                                        <p:tav tm="100000">
                                          <p:val>
                                            <p:strVal val="#ppt_y"/>
                                          </p:val>
                                        </p:tav>
                                      </p:tavLst>
                                    </p:anim>
                                    <p:animEffect transition="in" filter="fade">
                                      <p:cBhvr>
                                        <p:cTn id="261" dur="500"/>
                                        <p:tgtEl>
                                          <p:spTgt spid="39"/>
                                        </p:tgtEl>
                                      </p:cBhvr>
                                    </p:animEffect>
                                  </p:childTnLst>
                                </p:cTn>
                              </p:par>
                            </p:childTnLst>
                          </p:cTn>
                        </p:par>
                      </p:childTnLst>
                    </p:cTn>
                  </p:par>
                  <p:par>
                    <p:cTn id="262" fill="hold">
                      <p:stCondLst>
                        <p:cond delay="indefinite"/>
                      </p:stCondLst>
                      <p:childTnLst>
                        <p:par>
                          <p:cTn id="263" fill="hold">
                            <p:stCondLst>
                              <p:cond delay="0"/>
                            </p:stCondLst>
                            <p:childTnLst>
                              <p:par>
                                <p:cTn id="264" presetID="41" presetClass="entr" presetSubtype="0" fill="hold" grpId="0" nodeType="clickEffect">
                                  <p:stCondLst>
                                    <p:cond delay="0"/>
                                  </p:stCondLst>
                                  <p:iterate type="lt">
                                    <p:tmPct val="10000"/>
                                  </p:iterate>
                                  <p:childTnLst>
                                    <p:set>
                                      <p:cBhvr>
                                        <p:cTn id="265" dur="1" fill="hold">
                                          <p:stCondLst>
                                            <p:cond delay="0"/>
                                          </p:stCondLst>
                                        </p:cTn>
                                        <p:tgtEl>
                                          <p:spTgt spid="42"/>
                                        </p:tgtEl>
                                        <p:attrNameLst>
                                          <p:attrName>style.visibility</p:attrName>
                                        </p:attrNameLst>
                                      </p:cBhvr>
                                      <p:to>
                                        <p:strVal val="visible"/>
                                      </p:to>
                                    </p:set>
                                    <p:anim calcmode="lin" valueType="num">
                                      <p:cBhvr>
                                        <p:cTn id="266"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267" dur="500" fill="hold"/>
                                        <p:tgtEl>
                                          <p:spTgt spid="42"/>
                                        </p:tgtEl>
                                        <p:attrNameLst>
                                          <p:attrName>ppt_y</p:attrName>
                                        </p:attrNameLst>
                                      </p:cBhvr>
                                      <p:tavLst>
                                        <p:tav tm="0">
                                          <p:val>
                                            <p:strVal val="#ppt_y"/>
                                          </p:val>
                                        </p:tav>
                                        <p:tav tm="100000">
                                          <p:val>
                                            <p:strVal val="#ppt_y"/>
                                          </p:val>
                                        </p:tav>
                                      </p:tavLst>
                                    </p:anim>
                                    <p:anim calcmode="lin" valueType="num">
                                      <p:cBhvr>
                                        <p:cTn id="268"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269"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270" dur="500" tmFilter="0,0; .5, 1; 1, 1"/>
                                        <p:tgtEl>
                                          <p:spTgt spid="42"/>
                                        </p:tgtEl>
                                      </p:cBhvr>
                                    </p:animEffect>
                                  </p:childTnLst>
                                </p:cTn>
                              </p:par>
                              <p:par>
                                <p:cTn id="271" presetID="41" presetClass="entr" presetSubtype="0" fill="hold" grpId="0" nodeType="withEffect">
                                  <p:stCondLst>
                                    <p:cond delay="0"/>
                                  </p:stCondLst>
                                  <p:iterate type="lt">
                                    <p:tmPct val="10000"/>
                                  </p:iterate>
                                  <p:childTnLst>
                                    <p:set>
                                      <p:cBhvr>
                                        <p:cTn id="272" dur="1" fill="hold">
                                          <p:stCondLst>
                                            <p:cond delay="0"/>
                                          </p:stCondLst>
                                        </p:cTn>
                                        <p:tgtEl>
                                          <p:spTgt spid="43"/>
                                        </p:tgtEl>
                                        <p:attrNameLst>
                                          <p:attrName>style.visibility</p:attrName>
                                        </p:attrNameLst>
                                      </p:cBhvr>
                                      <p:to>
                                        <p:strVal val="visible"/>
                                      </p:to>
                                    </p:set>
                                    <p:anim calcmode="lin" valueType="num">
                                      <p:cBhvr>
                                        <p:cTn id="273"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74" dur="500" fill="hold"/>
                                        <p:tgtEl>
                                          <p:spTgt spid="43"/>
                                        </p:tgtEl>
                                        <p:attrNameLst>
                                          <p:attrName>ppt_y</p:attrName>
                                        </p:attrNameLst>
                                      </p:cBhvr>
                                      <p:tavLst>
                                        <p:tav tm="0">
                                          <p:val>
                                            <p:strVal val="#ppt_y"/>
                                          </p:val>
                                        </p:tav>
                                        <p:tav tm="100000">
                                          <p:val>
                                            <p:strVal val="#ppt_y"/>
                                          </p:val>
                                        </p:tav>
                                      </p:tavLst>
                                    </p:anim>
                                    <p:anim calcmode="lin" valueType="num">
                                      <p:cBhvr>
                                        <p:cTn id="275"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276"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277"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13" grpId="0" animBg="1"/>
      <p:bldP spid="14" grpId="0" animBg="1"/>
      <p:bldP spid="19" grpId="0" animBg="1"/>
      <p:bldP spid="20" grpId="0" animBg="1"/>
      <p:bldP spid="25" grpId="0" animBg="1"/>
      <p:bldP spid="26" grpId="0" animBg="1"/>
      <p:bldP spid="38" grpId="0"/>
      <p:bldP spid="42" grpId="0"/>
      <p:bldP spid="43" grpId="0"/>
      <p:bldP spid="44" grpId="0"/>
      <p:bldP spid="45"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228600"/>
            <a:ext cx="3200400" cy="923330"/>
          </a:xfrm>
          <a:prstGeom prst="rect">
            <a:avLst/>
          </a:prstGeom>
          <a:noFill/>
        </p:spPr>
        <p:txBody>
          <a:bodyPr wrap="square" lIns="91440" tIns="45720" rIns="91440" bIns="45720">
            <a:spAutoFit/>
          </a:bodyPr>
          <a:lstStyle/>
          <a:p>
            <a:pPr algn="ct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a:t>
            </a:r>
            <a:r>
              <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ridges</a:t>
            </a:r>
          </a:p>
        </p:txBody>
      </p:sp>
      <p:pic>
        <p:nvPicPr>
          <p:cNvPr id="3" name="Picture 2" descr="C:\Program Files\Microsoft Office\MEDIA\CAGCAT10\j0285750.wmf"/>
          <p:cNvPicPr>
            <a:picLocks noChangeAspect="1" noChangeArrowheads="1"/>
          </p:cNvPicPr>
          <p:nvPr/>
        </p:nvPicPr>
        <p:blipFill>
          <a:blip r:embed="rId2" cstate="print"/>
          <a:srcRect/>
          <a:stretch>
            <a:fillRect/>
          </a:stretch>
        </p:blipFill>
        <p:spPr bwMode="auto">
          <a:xfrm>
            <a:off x="1752600" y="6172200"/>
            <a:ext cx="1036110" cy="636727"/>
          </a:xfrm>
          <a:prstGeom prst="rect">
            <a:avLst/>
          </a:prstGeom>
          <a:noFill/>
        </p:spPr>
      </p:pic>
      <p:pic>
        <p:nvPicPr>
          <p:cNvPr id="4" name="Picture 3" descr="C:\Program Files\Microsoft Office\MEDIA\CAGCAT10\j0285750.wmf"/>
          <p:cNvPicPr>
            <a:picLocks noChangeAspect="1" noChangeArrowheads="1"/>
          </p:cNvPicPr>
          <p:nvPr/>
        </p:nvPicPr>
        <p:blipFill>
          <a:blip r:embed="rId2" cstate="print"/>
          <a:srcRect/>
          <a:stretch>
            <a:fillRect/>
          </a:stretch>
        </p:blipFill>
        <p:spPr bwMode="auto">
          <a:xfrm>
            <a:off x="3810000" y="6172200"/>
            <a:ext cx="1036110" cy="636727"/>
          </a:xfrm>
          <a:prstGeom prst="rect">
            <a:avLst/>
          </a:prstGeom>
          <a:noFill/>
        </p:spPr>
      </p:pic>
      <p:pic>
        <p:nvPicPr>
          <p:cNvPr id="5" name="Picture 4" descr="C:\Program Files\Microsoft Office\MEDIA\CAGCAT10\j0285750.wmf"/>
          <p:cNvPicPr>
            <a:picLocks noChangeAspect="1" noChangeArrowheads="1"/>
          </p:cNvPicPr>
          <p:nvPr/>
        </p:nvPicPr>
        <p:blipFill>
          <a:blip r:embed="rId2" cstate="print"/>
          <a:srcRect/>
          <a:stretch>
            <a:fillRect/>
          </a:stretch>
        </p:blipFill>
        <p:spPr bwMode="auto">
          <a:xfrm>
            <a:off x="2590800" y="3478073"/>
            <a:ext cx="1036110" cy="636727"/>
          </a:xfrm>
          <a:prstGeom prst="rect">
            <a:avLst/>
          </a:prstGeom>
          <a:noFill/>
        </p:spPr>
      </p:pic>
      <p:pic>
        <p:nvPicPr>
          <p:cNvPr id="6" name="Picture 5" descr="C:\Program Files\Microsoft Office\MEDIA\CAGCAT10\j0285750.wmf"/>
          <p:cNvPicPr>
            <a:picLocks noChangeAspect="1" noChangeArrowheads="1"/>
          </p:cNvPicPr>
          <p:nvPr/>
        </p:nvPicPr>
        <p:blipFill>
          <a:blip r:embed="rId2" cstate="print"/>
          <a:srcRect/>
          <a:stretch>
            <a:fillRect/>
          </a:stretch>
        </p:blipFill>
        <p:spPr bwMode="auto">
          <a:xfrm>
            <a:off x="4876800" y="3429000"/>
            <a:ext cx="1036110" cy="636727"/>
          </a:xfrm>
          <a:prstGeom prst="rect">
            <a:avLst/>
          </a:prstGeom>
          <a:noFill/>
        </p:spPr>
      </p:pic>
      <p:pic>
        <p:nvPicPr>
          <p:cNvPr id="7" name="Picture 6" descr="C:\Program Files\Microsoft Office\MEDIA\CAGCAT10\j0285750.wmf"/>
          <p:cNvPicPr>
            <a:picLocks noChangeAspect="1" noChangeArrowheads="1"/>
          </p:cNvPicPr>
          <p:nvPr/>
        </p:nvPicPr>
        <p:blipFill>
          <a:blip r:embed="rId2" cstate="print"/>
          <a:srcRect/>
          <a:stretch>
            <a:fillRect/>
          </a:stretch>
        </p:blipFill>
        <p:spPr bwMode="auto">
          <a:xfrm>
            <a:off x="6019800" y="6172200"/>
            <a:ext cx="1036110" cy="636727"/>
          </a:xfrm>
          <a:prstGeom prst="rect">
            <a:avLst/>
          </a:prstGeom>
          <a:noFill/>
        </p:spPr>
      </p:pic>
      <p:cxnSp>
        <p:nvCxnSpPr>
          <p:cNvPr id="8" name="Straight Connector 7"/>
          <p:cNvCxnSpPr/>
          <p:nvPr/>
        </p:nvCxnSpPr>
        <p:spPr>
          <a:xfrm flipV="1">
            <a:off x="762000" y="4343400"/>
            <a:ext cx="685800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62000" y="5105400"/>
            <a:ext cx="685800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62000" y="5867400"/>
            <a:ext cx="693420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5257800" y="4191000"/>
            <a:ext cx="3048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2857500" y="4229100"/>
            <a:ext cx="381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6" descr="C:\Documents and Settings\Divya\My Documents\My Pictures\c.bmp"/>
          <p:cNvPicPr>
            <a:picLocks noChangeAspect="1" noChangeArrowheads="1"/>
          </p:cNvPicPr>
          <p:nvPr/>
        </p:nvPicPr>
        <p:blipFill>
          <a:blip r:embed="rId3" cstate="print"/>
          <a:srcRect/>
          <a:stretch>
            <a:fillRect/>
          </a:stretch>
        </p:blipFill>
        <p:spPr bwMode="auto">
          <a:xfrm>
            <a:off x="1371600" y="4419600"/>
            <a:ext cx="914400" cy="698400"/>
          </a:xfrm>
          <a:prstGeom prst="rect">
            <a:avLst/>
          </a:prstGeom>
          <a:noFill/>
        </p:spPr>
      </p:pic>
      <p:pic>
        <p:nvPicPr>
          <p:cNvPr id="14" name="Picture 6" descr="C:\Documents and Settings\Divya\My Documents\My Pictures\c.bmp"/>
          <p:cNvPicPr>
            <a:picLocks noChangeAspect="1" noChangeArrowheads="1"/>
          </p:cNvPicPr>
          <p:nvPr/>
        </p:nvPicPr>
        <p:blipFill>
          <a:blip r:embed="rId3" cstate="print"/>
          <a:srcRect/>
          <a:stretch>
            <a:fillRect/>
          </a:stretch>
        </p:blipFill>
        <p:spPr bwMode="auto">
          <a:xfrm>
            <a:off x="5715000" y="4407000"/>
            <a:ext cx="914400" cy="698400"/>
          </a:xfrm>
          <a:prstGeom prst="rect">
            <a:avLst/>
          </a:prstGeom>
          <a:noFill/>
        </p:spPr>
      </p:pic>
      <p:cxnSp>
        <p:nvCxnSpPr>
          <p:cNvPr id="15" name="Straight Arrow Connector 14"/>
          <p:cNvCxnSpPr/>
          <p:nvPr/>
        </p:nvCxnSpPr>
        <p:spPr>
          <a:xfrm rot="5400000">
            <a:off x="5942806" y="4724400"/>
            <a:ext cx="7620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6" name="Picture 6" descr="C:\Documents and Settings\Divya\My Documents\My Pictures\c.bmp"/>
          <p:cNvPicPr>
            <a:picLocks noChangeAspect="1" noChangeArrowheads="1"/>
          </p:cNvPicPr>
          <p:nvPr/>
        </p:nvPicPr>
        <p:blipFill>
          <a:blip r:embed="rId3" cstate="print"/>
          <a:srcRect/>
          <a:stretch>
            <a:fillRect/>
          </a:stretch>
        </p:blipFill>
        <p:spPr bwMode="auto">
          <a:xfrm>
            <a:off x="2514600" y="5181600"/>
            <a:ext cx="914400" cy="698400"/>
          </a:xfrm>
          <a:prstGeom prst="rect">
            <a:avLst/>
          </a:prstGeom>
          <a:noFill/>
        </p:spPr>
      </p:pic>
      <p:pic>
        <p:nvPicPr>
          <p:cNvPr id="17" name="Picture 6" descr="C:\Documents and Settings\Divya\My Documents\My Pictures\c.bmp"/>
          <p:cNvPicPr>
            <a:picLocks noChangeAspect="1" noChangeArrowheads="1"/>
          </p:cNvPicPr>
          <p:nvPr/>
        </p:nvPicPr>
        <p:blipFill>
          <a:blip r:embed="rId3" cstate="print"/>
          <a:srcRect/>
          <a:stretch>
            <a:fillRect/>
          </a:stretch>
        </p:blipFill>
        <p:spPr bwMode="auto">
          <a:xfrm>
            <a:off x="6781800" y="5169000"/>
            <a:ext cx="914400" cy="698400"/>
          </a:xfrm>
          <a:prstGeom prst="rect">
            <a:avLst/>
          </a:prstGeom>
          <a:noFill/>
        </p:spPr>
      </p:pic>
      <p:cxnSp>
        <p:nvCxnSpPr>
          <p:cNvPr id="18" name="Straight Arrow Connector 17"/>
          <p:cNvCxnSpPr/>
          <p:nvPr/>
        </p:nvCxnSpPr>
        <p:spPr>
          <a:xfrm rot="5400000">
            <a:off x="7009605" y="5485606"/>
            <a:ext cx="7620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828800" y="4673025"/>
            <a:ext cx="228600" cy="584775"/>
          </a:xfrm>
          <a:prstGeom prst="rect">
            <a:avLst/>
          </a:prstGeom>
          <a:noFill/>
        </p:spPr>
        <p:txBody>
          <a:bodyPr wrap="square" rtlCol="0">
            <a:spAutoFit/>
          </a:bodyPr>
          <a:lstStyle/>
          <a:p>
            <a:r>
              <a:rPr lang="en-US" sz="3200" dirty="0"/>
              <a:t>x</a:t>
            </a:r>
          </a:p>
        </p:txBody>
      </p:sp>
      <p:sp>
        <p:nvSpPr>
          <p:cNvPr id="20" name="TextBox 19"/>
          <p:cNvSpPr txBox="1"/>
          <p:nvPr/>
        </p:nvSpPr>
        <p:spPr>
          <a:xfrm>
            <a:off x="2971800" y="5435025"/>
            <a:ext cx="228600" cy="584775"/>
          </a:xfrm>
          <a:prstGeom prst="rect">
            <a:avLst/>
          </a:prstGeom>
          <a:noFill/>
        </p:spPr>
        <p:txBody>
          <a:bodyPr wrap="square" rtlCol="0">
            <a:spAutoFit/>
          </a:bodyPr>
          <a:lstStyle/>
          <a:p>
            <a:r>
              <a:rPr lang="en-US" sz="3200" dirty="0"/>
              <a:t>x</a:t>
            </a:r>
          </a:p>
        </p:txBody>
      </p:sp>
      <p:cxnSp>
        <p:nvCxnSpPr>
          <p:cNvPr id="21" name="Straight Connector 20"/>
          <p:cNvCxnSpPr/>
          <p:nvPr/>
        </p:nvCxnSpPr>
        <p:spPr>
          <a:xfrm rot="5400000">
            <a:off x="1943100" y="6057900"/>
            <a:ext cx="2286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075906" y="6057106"/>
            <a:ext cx="2286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6324600" y="6019800"/>
            <a:ext cx="304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001000" y="4572000"/>
            <a:ext cx="990600" cy="400110"/>
          </a:xfrm>
          <a:prstGeom prst="rect">
            <a:avLst/>
          </a:prstGeom>
          <a:noFill/>
        </p:spPr>
        <p:txBody>
          <a:bodyPr wrap="square" rtlCol="0">
            <a:spAutoFit/>
          </a:bodyPr>
          <a:lstStyle/>
          <a:p>
            <a:r>
              <a:rPr lang="en-US" sz="2000" dirty="0"/>
              <a:t>Bridges</a:t>
            </a:r>
          </a:p>
        </p:txBody>
      </p:sp>
      <p:cxnSp>
        <p:nvCxnSpPr>
          <p:cNvPr id="25" name="Straight Arrow Connector 24"/>
          <p:cNvCxnSpPr>
            <a:stCxn id="24" idx="1"/>
            <a:endCxn id="14" idx="3"/>
          </p:cNvCxnSpPr>
          <p:nvPr/>
        </p:nvCxnSpPr>
        <p:spPr>
          <a:xfrm rot="10800000">
            <a:off x="6629400" y="4756201"/>
            <a:ext cx="1371600" cy="158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4" idx="1"/>
          </p:cNvCxnSpPr>
          <p:nvPr/>
        </p:nvCxnSpPr>
        <p:spPr>
          <a:xfrm rot="10800000" flipV="1">
            <a:off x="7620000" y="4772054"/>
            <a:ext cx="381000" cy="6381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81000" y="4648200"/>
            <a:ext cx="1219200" cy="400110"/>
          </a:xfrm>
          <a:prstGeom prst="rect">
            <a:avLst/>
          </a:prstGeom>
          <a:noFill/>
        </p:spPr>
        <p:txBody>
          <a:bodyPr wrap="square" rtlCol="0">
            <a:spAutoFit/>
          </a:bodyPr>
          <a:lstStyle/>
          <a:p>
            <a:r>
              <a:rPr lang="en-US" sz="2000" dirty="0"/>
              <a:t>Blocking</a:t>
            </a:r>
          </a:p>
        </p:txBody>
      </p:sp>
      <p:sp>
        <p:nvSpPr>
          <p:cNvPr id="28" name="TextBox 27"/>
          <p:cNvSpPr txBox="1"/>
          <p:nvPr/>
        </p:nvSpPr>
        <p:spPr>
          <a:xfrm>
            <a:off x="1600200" y="5410200"/>
            <a:ext cx="1066800" cy="369332"/>
          </a:xfrm>
          <a:prstGeom prst="rect">
            <a:avLst/>
          </a:prstGeom>
          <a:noFill/>
        </p:spPr>
        <p:txBody>
          <a:bodyPr wrap="square" rtlCol="0">
            <a:spAutoFit/>
          </a:bodyPr>
          <a:lstStyle/>
          <a:p>
            <a:r>
              <a:rPr lang="en-US" sz="1800" dirty="0"/>
              <a:t>Blocking</a:t>
            </a:r>
          </a:p>
        </p:txBody>
      </p:sp>
      <p:sp>
        <p:nvSpPr>
          <p:cNvPr id="29" name="TextBox 28"/>
          <p:cNvSpPr txBox="1"/>
          <p:nvPr/>
        </p:nvSpPr>
        <p:spPr>
          <a:xfrm>
            <a:off x="457200" y="1230868"/>
            <a:ext cx="6248400" cy="2308324"/>
          </a:xfrm>
          <a:prstGeom prst="rect">
            <a:avLst/>
          </a:prstGeom>
          <a:noFill/>
        </p:spPr>
        <p:txBody>
          <a:bodyPr wrap="square" rtlCol="0">
            <a:spAutoFit/>
          </a:bodyPr>
          <a:lstStyle/>
          <a:p>
            <a:r>
              <a:rPr lang="en-US" sz="1800" b="1" dirty="0"/>
              <a:t>Bridges are used to connect separate segments of a network.</a:t>
            </a:r>
          </a:p>
          <a:p>
            <a:r>
              <a:rPr lang="en-US" sz="1800" b="1" dirty="0"/>
              <a:t>Bridges implement the  </a:t>
            </a:r>
            <a:r>
              <a:rPr lang="en-US" sz="1600" b="1" dirty="0"/>
              <a:t>Spanning-Tree Protocol </a:t>
            </a:r>
            <a:r>
              <a:rPr lang="en-US" sz="1800" b="1" dirty="0"/>
              <a:t>to build a loop free network topology. This means that on a network ,one or more bridges may be blocked if they are forming a loop . Bridges communicate with each other, exchanging information such as priority and bridge interface MAC address. They select a root bridge  and then implement the Spanning-Tree Protocol.</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Scale>
                                      <p:cBhvr>
                                        <p:cTn id="16"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29"/>
                                        </p:tgtEl>
                                        <p:attrNameLst>
                                          <p:attrName>ppt_x</p:attrName>
                                          <p:attrName>ppt_y</p:attrName>
                                        </p:attrNameLst>
                                      </p:cBhvr>
                                    </p:animMotion>
                                    <p:animEffect transition="in" filter="fade">
                                      <p:cBhvr>
                                        <p:cTn id="18" dur="10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3"/>
                                        </p:tgtEl>
                                        <p:attrNameLst>
                                          <p:attrName>ppt_y</p:attrName>
                                        </p:attrNameLst>
                                      </p:cBhvr>
                                      <p:tavLst>
                                        <p:tav tm="0">
                                          <p:val>
                                            <p:strVal val="#ppt_y"/>
                                          </p:val>
                                        </p:tav>
                                        <p:tav tm="100000">
                                          <p:val>
                                            <p:strVal val="#ppt_y"/>
                                          </p:val>
                                        </p:tav>
                                      </p:tavLst>
                                    </p:anim>
                                    <p:animEffect transition="in" filter="fade">
                                      <p:cBhvr>
                                        <p:cTn id="26" dur="1000"/>
                                        <p:tgtEl>
                                          <p:spTgt spid="3"/>
                                        </p:tgtEl>
                                      </p:cBhvr>
                                    </p:animEffect>
                                  </p:childTnLst>
                                </p:cTn>
                              </p:par>
                              <p:par>
                                <p:cTn id="27" presetID="48" presetClass="entr" presetSubtype="0" accel="5000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4"/>
                                        </p:tgtEl>
                                        <p:attrNameLst>
                                          <p:attrName>ppt_y</p:attrName>
                                        </p:attrNameLst>
                                      </p:cBhvr>
                                      <p:tavLst>
                                        <p:tav tm="0">
                                          <p:val>
                                            <p:strVal val="#ppt_y"/>
                                          </p:val>
                                        </p:tav>
                                        <p:tav tm="100000">
                                          <p:val>
                                            <p:strVal val="#ppt_y"/>
                                          </p:val>
                                        </p:tav>
                                      </p:tavLst>
                                    </p:anim>
                                    <p:animEffect transition="in" filter="fade">
                                      <p:cBhvr>
                                        <p:cTn id="32" dur="1000"/>
                                        <p:tgtEl>
                                          <p:spTgt spid="4"/>
                                        </p:tgtEl>
                                      </p:cBhvr>
                                    </p:animEffect>
                                  </p:childTnLst>
                                </p:cTn>
                              </p:par>
                              <p:par>
                                <p:cTn id="33" presetID="48" presetClass="entr" presetSubtype="0" accel="5000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5"/>
                                        </p:tgtEl>
                                        <p:attrNameLst>
                                          <p:attrName>ppt_y</p:attrName>
                                        </p:attrNameLst>
                                      </p:cBhvr>
                                      <p:tavLst>
                                        <p:tav tm="0">
                                          <p:val>
                                            <p:strVal val="#ppt_y"/>
                                          </p:val>
                                        </p:tav>
                                        <p:tav tm="100000">
                                          <p:val>
                                            <p:strVal val="#ppt_y"/>
                                          </p:val>
                                        </p:tav>
                                      </p:tavLst>
                                    </p:anim>
                                    <p:animEffect transition="in" filter="fade">
                                      <p:cBhvr>
                                        <p:cTn id="38" dur="1000"/>
                                        <p:tgtEl>
                                          <p:spTgt spid="5"/>
                                        </p:tgtEl>
                                      </p:cBhvr>
                                    </p:animEffect>
                                  </p:childTnLst>
                                </p:cTn>
                              </p:par>
                              <p:par>
                                <p:cTn id="39" presetID="48" presetClass="entr" presetSubtype="0" accel="5000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2"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43" dur="1000" fill="hold"/>
                                        <p:tgtEl>
                                          <p:spTgt spid="6"/>
                                        </p:tgtEl>
                                        <p:attrNameLst>
                                          <p:attrName>ppt_y</p:attrName>
                                        </p:attrNameLst>
                                      </p:cBhvr>
                                      <p:tavLst>
                                        <p:tav tm="0">
                                          <p:val>
                                            <p:strVal val="#ppt_y"/>
                                          </p:val>
                                        </p:tav>
                                        <p:tav tm="100000">
                                          <p:val>
                                            <p:strVal val="#ppt_y"/>
                                          </p:val>
                                        </p:tav>
                                      </p:tavLst>
                                    </p:anim>
                                    <p:animEffect transition="in" filter="fade">
                                      <p:cBhvr>
                                        <p:cTn id="44" dur="1000"/>
                                        <p:tgtEl>
                                          <p:spTgt spid="6"/>
                                        </p:tgtEl>
                                      </p:cBhvr>
                                    </p:animEffect>
                                  </p:childTnLst>
                                </p:cTn>
                              </p:par>
                              <p:par>
                                <p:cTn id="45" presetID="48" presetClass="entr" presetSubtype="0" accel="5000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8"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49" dur="1000" fill="hold"/>
                                        <p:tgtEl>
                                          <p:spTgt spid="7"/>
                                        </p:tgtEl>
                                        <p:attrNameLst>
                                          <p:attrName>ppt_y</p:attrName>
                                        </p:attrNameLst>
                                      </p:cBhvr>
                                      <p:tavLst>
                                        <p:tav tm="0">
                                          <p:val>
                                            <p:strVal val="#ppt_y"/>
                                          </p:val>
                                        </p:tav>
                                        <p:tav tm="100000">
                                          <p:val>
                                            <p:strVal val="#ppt_y"/>
                                          </p:val>
                                        </p:tav>
                                      </p:tavLst>
                                    </p:anim>
                                    <p:animEffect transition="in" filter="fade">
                                      <p:cBhvr>
                                        <p:cTn id="50" dur="1000"/>
                                        <p:tgtEl>
                                          <p:spTgt spid="7"/>
                                        </p:tgtEl>
                                      </p:cBhvr>
                                    </p:animEffect>
                                  </p:childTnLst>
                                </p:cTn>
                              </p:par>
                              <p:par>
                                <p:cTn id="51" presetID="48" presetClass="entr" presetSubtype="0" accel="5000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4"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55" dur="1000" fill="hold"/>
                                        <p:tgtEl>
                                          <p:spTgt spid="8"/>
                                        </p:tgtEl>
                                        <p:attrNameLst>
                                          <p:attrName>ppt_y</p:attrName>
                                        </p:attrNameLst>
                                      </p:cBhvr>
                                      <p:tavLst>
                                        <p:tav tm="0">
                                          <p:val>
                                            <p:strVal val="#ppt_y"/>
                                          </p:val>
                                        </p:tav>
                                        <p:tav tm="100000">
                                          <p:val>
                                            <p:strVal val="#ppt_y"/>
                                          </p:val>
                                        </p:tav>
                                      </p:tavLst>
                                    </p:anim>
                                    <p:animEffect transition="in" filter="fade">
                                      <p:cBhvr>
                                        <p:cTn id="56" dur="1000"/>
                                        <p:tgtEl>
                                          <p:spTgt spid="8"/>
                                        </p:tgtEl>
                                      </p:cBhvr>
                                    </p:animEffect>
                                  </p:childTnLst>
                                </p:cTn>
                              </p:par>
                              <p:par>
                                <p:cTn id="57" presetID="48" presetClass="entr" presetSubtype="0" accel="50000" fill="hold" nodeType="with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0"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61" dur="1000" fill="hold"/>
                                        <p:tgtEl>
                                          <p:spTgt spid="9"/>
                                        </p:tgtEl>
                                        <p:attrNameLst>
                                          <p:attrName>ppt_y</p:attrName>
                                        </p:attrNameLst>
                                      </p:cBhvr>
                                      <p:tavLst>
                                        <p:tav tm="0">
                                          <p:val>
                                            <p:strVal val="#ppt_y"/>
                                          </p:val>
                                        </p:tav>
                                        <p:tav tm="100000">
                                          <p:val>
                                            <p:strVal val="#ppt_y"/>
                                          </p:val>
                                        </p:tav>
                                      </p:tavLst>
                                    </p:anim>
                                    <p:animEffect transition="in" filter="fade">
                                      <p:cBhvr>
                                        <p:cTn id="62" dur="1000"/>
                                        <p:tgtEl>
                                          <p:spTgt spid="9"/>
                                        </p:tgtEl>
                                      </p:cBhvr>
                                    </p:animEffect>
                                  </p:childTnLst>
                                </p:cTn>
                              </p:par>
                              <p:par>
                                <p:cTn id="63" presetID="48" presetClass="entr" presetSubtype="0" accel="50000"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p:cTn id="65"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6"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67" dur="1000" fill="hold"/>
                                        <p:tgtEl>
                                          <p:spTgt spid="10"/>
                                        </p:tgtEl>
                                        <p:attrNameLst>
                                          <p:attrName>ppt_y</p:attrName>
                                        </p:attrNameLst>
                                      </p:cBhvr>
                                      <p:tavLst>
                                        <p:tav tm="0">
                                          <p:val>
                                            <p:strVal val="#ppt_y"/>
                                          </p:val>
                                        </p:tav>
                                        <p:tav tm="100000">
                                          <p:val>
                                            <p:strVal val="#ppt_y"/>
                                          </p:val>
                                        </p:tav>
                                      </p:tavLst>
                                    </p:anim>
                                    <p:animEffect transition="in" filter="fade">
                                      <p:cBhvr>
                                        <p:cTn id="68" dur="1000"/>
                                        <p:tgtEl>
                                          <p:spTgt spid="10"/>
                                        </p:tgtEl>
                                      </p:cBhvr>
                                    </p:animEffect>
                                  </p:childTnLst>
                                </p:cTn>
                              </p:par>
                              <p:par>
                                <p:cTn id="69" presetID="48" presetClass="entr" presetSubtype="0" accel="50000" fill="hold"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2"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73" dur="1000" fill="hold"/>
                                        <p:tgtEl>
                                          <p:spTgt spid="11"/>
                                        </p:tgtEl>
                                        <p:attrNameLst>
                                          <p:attrName>ppt_y</p:attrName>
                                        </p:attrNameLst>
                                      </p:cBhvr>
                                      <p:tavLst>
                                        <p:tav tm="0">
                                          <p:val>
                                            <p:strVal val="#ppt_y"/>
                                          </p:val>
                                        </p:tav>
                                        <p:tav tm="100000">
                                          <p:val>
                                            <p:strVal val="#ppt_y"/>
                                          </p:val>
                                        </p:tav>
                                      </p:tavLst>
                                    </p:anim>
                                    <p:animEffect transition="in" filter="fade">
                                      <p:cBhvr>
                                        <p:cTn id="74" dur="1000"/>
                                        <p:tgtEl>
                                          <p:spTgt spid="11"/>
                                        </p:tgtEl>
                                      </p:cBhvr>
                                    </p:animEffect>
                                  </p:childTnLst>
                                </p:cTn>
                              </p:par>
                              <p:par>
                                <p:cTn id="75" presetID="48" presetClass="entr" presetSubtype="0" accel="50000" fill="hold" nodeType="with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p:cTn id="77" dur="1000" fill="hold"/>
                                        <p:tgtEl>
                                          <p:spTgt spid="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8" dur="1000" fill="hold"/>
                                        <p:tgtEl>
                                          <p:spTgt spid="12"/>
                                        </p:tgtEl>
                                        <p:attrNameLst>
                                          <p:attrName>ppt_x</p:attrName>
                                        </p:attrNameLst>
                                      </p:cBhvr>
                                      <p:tavLst>
                                        <p:tav tm="0">
                                          <p:val>
                                            <p:fltVal val="-1"/>
                                          </p:val>
                                        </p:tav>
                                        <p:tav tm="50000">
                                          <p:val>
                                            <p:fltVal val="0.95"/>
                                          </p:val>
                                        </p:tav>
                                        <p:tav tm="100000">
                                          <p:val>
                                            <p:strVal val="#ppt_x"/>
                                          </p:val>
                                        </p:tav>
                                      </p:tavLst>
                                    </p:anim>
                                    <p:anim calcmode="lin" valueType="num">
                                      <p:cBhvr>
                                        <p:cTn id="79" dur="1000" fill="hold"/>
                                        <p:tgtEl>
                                          <p:spTgt spid="12"/>
                                        </p:tgtEl>
                                        <p:attrNameLst>
                                          <p:attrName>ppt_y</p:attrName>
                                        </p:attrNameLst>
                                      </p:cBhvr>
                                      <p:tavLst>
                                        <p:tav tm="0">
                                          <p:val>
                                            <p:strVal val="#ppt_y"/>
                                          </p:val>
                                        </p:tav>
                                        <p:tav tm="100000">
                                          <p:val>
                                            <p:strVal val="#ppt_y"/>
                                          </p:val>
                                        </p:tav>
                                      </p:tavLst>
                                    </p:anim>
                                    <p:animEffect transition="in" filter="fade">
                                      <p:cBhvr>
                                        <p:cTn id="80" dur="1000"/>
                                        <p:tgtEl>
                                          <p:spTgt spid="12"/>
                                        </p:tgtEl>
                                      </p:cBhvr>
                                    </p:animEffect>
                                  </p:childTnLst>
                                </p:cTn>
                              </p:par>
                              <p:par>
                                <p:cTn id="81" presetID="48" presetClass="entr" presetSubtype="0" accel="50000" fill="hold" nodeType="with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p:cTn id="83" dur="1000" fill="hold"/>
                                        <p:tgtEl>
                                          <p:spTgt spid="1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4" dur="1000" fill="hold"/>
                                        <p:tgtEl>
                                          <p:spTgt spid="13"/>
                                        </p:tgtEl>
                                        <p:attrNameLst>
                                          <p:attrName>ppt_x</p:attrName>
                                        </p:attrNameLst>
                                      </p:cBhvr>
                                      <p:tavLst>
                                        <p:tav tm="0">
                                          <p:val>
                                            <p:fltVal val="-1"/>
                                          </p:val>
                                        </p:tav>
                                        <p:tav tm="50000">
                                          <p:val>
                                            <p:fltVal val="0.95"/>
                                          </p:val>
                                        </p:tav>
                                        <p:tav tm="100000">
                                          <p:val>
                                            <p:strVal val="#ppt_x"/>
                                          </p:val>
                                        </p:tav>
                                      </p:tavLst>
                                    </p:anim>
                                    <p:anim calcmode="lin" valueType="num">
                                      <p:cBhvr>
                                        <p:cTn id="85" dur="1000" fill="hold"/>
                                        <p:tgtEl>
                                          <p:spTgt spid="13"/>
                                        </p:tgtEl>
                                        <p:attrNameLst>
                                          <p:attrName>ppt_y</p:attrName>
                                        </p:attrNameLst>
                                      </p:cBhvr>
                                      <p:tavLst>
                                        <p:tav tm="0">
                                          <p:val>
                                            <p:strVal val="#ppt_y"/>
                                          </p:val>
                                        </p:tav>
                                        <p:tav tm="100000">
                                          <p:val>
                                            <p:strVal val="#ppt_y"/>
                                          </p:val>
                                        </p:tav>
                                      </p:tavLst>
                                    </p:anim>
                                    <p:animEffect transition="in" filter="fade">
                                      <p:cBhvr>
                                        <p:cTn id="86" dur="1000"/>
                                        <p:tgtEl>
                                          <p:spTgt spid="13"/>
                                        </p:tgtEl>
                                      </p:cBhvr>
                                    </p:animEffect>
                                  </p:childTnLst>
                                </p:cTn>
                              </p:par>
                              <p:par>
                                <p:cTn id="87" presetID="48" presetClass="entr" presetSubtype="0" accel="50000" fill="hold" nodeType="with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1000" fill="hold"/>
                                        <p:tgtEl>
                                          <p:spTgt spid="1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90" dur="1000" fill="hold"/>
                                        <p:tgtEl>
                                          <p:spTgt spid="14"/>
                                        </p:tgtEl>
                                        <p:attrNameLst>
                                          <p:attrName>ppt_x</p:attrName>
                                        </p:attrNameLst>
                                      </p:cBhvr>
                                      <p:tavLst>
                                        <p:tav tm="0">
                                          <p:val>
                                            <p:fltVal val="-1"/>
                                          </p:val>
                                        </p:tav>
                                        <p:tav tm="50000">
                                          <p:val>
                                            <p:fltVal val="0.95"/>
                                          </p:val>
                                        </p:tav>
                                        <p:tav tm="100000">
                                          <p:val>
                                            <p:strVal val="#ppt_x"/>
                                          </p:val>
                                        </p:tav>
                                      </p:tavLst>
                                    </p:anim>
                                    <p:anim calcmode="lin" valueType="num">
                                      <p:cBhvr>
                                        <p:cTn id="91" dur="1000" fill="hold"/>
                                        <p:tgtEl>
                                          <p:spTgt spid="14"/>
                                        </p:tgtEl>
                                        <p:attrNameLst>
                                          <p:attrName>ppt_y</p:attrName>
                                        </p:attrNameLst>
                                      </p:cBhvr>
                                      <p:tavLst>
                                        <p:tav tm="0">
                                          <p:val>
                                            <p:strVal val="#ppt_y"/>
                                          </p:val>
                                        </p:tav>
                                        <p:tav tm="100000">
                                          <p:val>
                                            <p:strVal val="#ppt_y"/>
                                          </p:val>
                                        </p:tav>
                                      </p:tavLst>
                                    </p:anim>
                                    <p:animEffect transition="in" filter="fade">
                                      <p:cBhvr>
                                        <p:cTn id="92" dur="1000"/>
                                        <p:tgtEl>
                                          <p:spTgt spid="14"/>
                                        </p:tgtEl>
                                      </p:cBhvr>
                                    </p:animEffect>
                                  </p:childTnLst>
                                </p:cTn>
                              </p:par>
                              <p:par>
                                <p:cTn id="93" presetID="48" presetClass="entr" presetSubtype="0" accel="5000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96" dur="1000" fill="hold"/>
                                        <p:tgtEl>
                                          <p:spTgt spid="15"/>
                                        </p:tgtEl>
                                        <p:attrNameLst>
                                          <p:attrName>ppt_x</p:attrName>
                                        </p:attrNameLst>
                                      </p:cBhvr>
                                      <p:tavLst>
                                        <p:tav tm="0">
                                          <p:val>
                                            <p:fltVal val="-1"/>
                                          </p:val>
                                        </p:tav>
                                        <p:tav tm="50000">
                                          <p:val>
                                            <p:fltVal val="0.95"/>
                                          </p:val>
                                        </p:tav>
                                        <p:tav tm="100000">
                                          <p:val>
                                            <p:strVal val="#ppt_x"/>
                                          </p:val>
                                        </p:tav>
                                      </p:tavLst>
                                    </p:anim>
                                    <p:anim calcmode="lin" valueType="num">
                                      <p:cBhvr>
                                        <p:cTn id="97" dur="1000" fill="hold"/>
                                        <p:tgtEl>
                                          <p:spTgt spid="15"/>
                                        </p:tgtEl>
                                        <p:attrNameLst>
                                          <p:attrName>ppt_y</p:attrName>
                                        </p:attrNameLst>
                                      </p:cBhvr>
                                      <p:tavLst>
                                        <p:tav tm="0">
                                          <p:val>
                                            <p:strVal val="#ppt_y"/>
                                          </p:val>
                                        </p:tav>
                                        <p:tav tm="100000">
                                          <p:val>
                                            <p:strVal val="#ppt_y"/>
                                          </p:val>
                                        </p:tav>
                                      </p:tavLst>
                                    </p:anim>
                                    <p:animEffect transition="in" filter="fade">
                                      <p:cBhvr>
                                        <p:cTn id="98" dur="1000"/>
                                        <p:tgtEl>
                                          <p:spTgt spid="15"/>
                                        </p:tgtEl>
                                      </p:cBhvr>
                                    </p:animEffect>
                                  </p:childTnLst>
                                </p:cTn>
                              </p:par>
                              <p:par>
                                <p:cTn id="99" presetID="48" presetClass="entr" presetSubtype="0" accel="50000" fill="hold" nodeType="withEffect">
                                  <p:stCondLst>
                                    <p:cond delay="0"/>
                                  </p:stCondLst>
                                  <p:childTnLst>
                                    <p:set>
                                      <p:cBhvr>
                                        <p:cTn id="100" dur="1" fill="hold">
                                          <p:stCondLst>
                                            <p:cond delay="0"/>
                                          </p:stCondLst>
                                        </p:cTn>
                                        <p:tgtEl>
                                          <p:spTgt spid="16"/>
                                        </p:tgtEl>
                                        <p:attrNameLst>
                                          <p:attrName>style.visibility</p:attrName>
                                        </p:attrNameLst>
                                      </p:cBhvr>
                                      <p:to>
                                        <p:strVal val="visible"/>
                                      </p:to>
                                    </p:set>
                                    <p:anim calcmode="lin" valueType="num">
                                      <p:cBhvr>
                                        <p:cTn id="101" dur="1000" fill="hold"/>
                                        <p:tgtEl>
                                          <p:spTgt spid="1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02" dur="1000" fill="hold"/>
                                        <p:tgtEl>
                                          <p:spTgt spid="16"/>
                                        </p:tgtEl>
                                        <p:attrNameLst>
                                          <p:attrName>ppt_x</p:attrName>
                                        </p:attrNameLst>
                                      </p:cBhvr>
                                      <p:tavLst>
                                        <p:tav tm="0">
                                          <p:val>
                                            <p:fltVal val="-1"/>
                                          </p:val>
                                        </p:tav>
                                        <p:tav tm="50000">
                                          <p:val>
                                            <p:fltVal val="0.95"/>
                                          </p:val>
                                        </p:tav>
                                        <p:tav tm="100000">
                                          <p:val>
                                            <p:strVal val="#ppt_x"/>
                                          </p:val>
                                        </p:tav>
                                      </p:tavLst>
                                    </p:anim>
                                    <p:anim calcmode="lin" valueType="num">
                                      <p:cBhvr>
                                        <p:cTn id="103" dur="1000" fill="hold"/>
                                        <p:tgtEl>
                                          <p:spTgt spid="16"/>
                                        </p:tgtEl>
                                        <p:attrNameLst>
                                          <p:attrName>ppt_y</p:attrName>
                                        </p:attrNameLst>
                                      </p:cBhvr>
                                      <p:tavLst>
                                        <p:tav tm="0">
                                          <p:val>
                                            <p:strVal val="#ppt_y"/>
                                          </p:val>
                                        </p:tav>
                                        <p:tav tm="100000">
                                          <p:val>
                                            <p:strVal val="#ppt_y"/>
                                          </p:val>
                                        </p:tav>
                                      </p:tavLst>
                                    </p:anim>
                                    <p:animEffect transition="in" filter="fade">
                                      <p:cBhvr>
                                        <p:cTn id="104" dur="1000"/>
                                        <p:tgtEl>
                                          <p:spTgt spid="16"/>
                                        </p:tgtEl>
                                      </p:cBhvr>
                                    </p:animEffect>
                                  </p:childTnLst>
                                </p:cTn>
                              </p:par>
                              <p:par>
                                <p:cTn id="105" presetID="48" presetClass="entr" presetSubtype="0" accel="50000" fill="hold" nodeType="with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08" dur="1000" fill="hold"/>
                                        <p:tgtEl>
                                          <p:spTgt spid="17"/>
                                        </p:tgtEl>
                                        <p:attrNameLst>
                                          <p:attrName>ppt_x</p:attrName>
                                        </p:attrNameLst>
                                      </p:cBhvr>
                                      <p:tavLst>
                                        <p:tav tm="0">
                                          <p:val>
                                            <p:fltVal val="-1"/>
                                          </p:val>
                                        </p:tav>
                                        <p:tav tm="50000">
                                          <p:val>
                                            <p:fltVal val="0.95"/>
                                          </p:val>
                                        </p:tav>
                                        <p:tav tm="100000">
                                          <p:val>
                                            <p:strVal val="#ppt_x"/>
                                          </p:val>
                                        </p:tav>
                                      </p:tavLst>
                                    </p:anim>
                                    <p:anim calcmode="lin" valueType="num">
                                      <p:cBhvr>
                                        <p:cTn id="109" dur="1000" fill="hold"/>
                                        <p:tgtEl>
                                          <p:spTgt spid="17"/>
                                        </p:tgtEl>
                                        <p:attrNameLst>
                                          <p:attrName>ppt_y</p:attrName>
                                        </p:attrNameLst>
                                      </p:cBhvr>
                                      <p:tavLst>
                                        <p:tav tm="0">
                                          <p:val>
                                            <p:strVal val="#ppt_y"/>
                                          </p:val>
                                        </p:tav>
                                        <p:tav tm="100000">
                                          <p:val>
                                            <p:strVal val="#ppt_y"/>
                                          </p:val>
                                        </p:tav>
                                      </p:tavLst>
                                    </p:anim>
                                    <p:animEffect transition="in" filter="fade">
                                      <p:cBhvr>
                                        <p:cTn id="110" dur="1000"/>
                                        <p:tgtEl>
                                          <p:spTgt spid="17"/>
                                        </p:tgtEl>
                                      </p:cBhvr>
                                    </p:animEffect>
                                  </p:childTnLst>
                                </p:cTn>
                              </p:par>
                              <p:par>
                                <p:cTn id="111" presetID="48" presetClass="entr" presetSubtype="0" accel="50000" fill="hold" nodeType="with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1000" fill="hold"/>
                                        <p:tgtEl>
                                          <p:spTgt spid="1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14" dur="1000" fill="hold"/>
                                        <p:tgtEl>
                                          <p:spTgt spid="18"/>
                                        </p:tgtEl>
                                        <p:attrNameLst>
                                          <p:attrName>ppt_x</p:attrName>
                                        </p:attrNameLst>
                                      </p:cBhvr>
                                      <p:tavLst>
                                        <p:tav tm="0">
                                          <p:val>
                                            <p:fltVal val="-1"/>
                                          </p:val>
                                        </p:tav>
                                        <p:tav tm="50000">
                                          <p:val>
                                            <p:fltVal val="0.95"/>
                                          </p:val>
                                        </p:tav>
                                        <p:tav tm="100000">
                                          <p:val>
                                            <p:strVal val="#ppt_x"/>
                                          </p:val>
                                        </p:tav>
                                      </p:tavLst>
                                    </p:anim>
                                    <p:anim calcmode="lin" valueType="num">
                                      <p:cBhvr>
                                        <p:cTn id="115" dur="1000" fill="hold"/>
                                        <p:tgtEl>
                                          <p:spTgt spid="18"/>
                                        </p:tgtEl>
                                        <p:attrNameLst>
                                          <p:attrName>ppt_y</p:attrName>
                                        </p:attrNameLst>
                                      </p:cBhvr>
                                      <p:tavLst>
                                        <p:tav tm="0">
                                          <p:val>
                                            <p:strVal val="#ppt_y"/>
                                          </p:val>
                                        </p:tav>
                                        <p:tav tm="100000">
                                          <p:val>
                                            <p:strVal val="#ppt_y"/>
                                          </p:val>
                                        </p:tav>
                                      </p:tavLst>
                                    </p:anim>
                                    <p:animEffect transition="in" filter="fade">
                                      <p:cBhvr>
                                        <p:cTn id="116" dur="1000"/>
                                        <p:tgtEl>
                                          <p:spTgt spid="18"/>
                                        </p:tgtEl>
                                      </p:cBhvr>
                                    </p:animEffect>
                                  </p:childTnLst>
                                </p:cTn>
                              </p:par>
                              <p:par>
                                <p:cTn id="117" presetID="48" presetClass="entr" presetSubtype="0" accel="50000" fill="hold" grpId="0" nodeType="with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1000" fill="hold"/>
                                        <p:tgtEl>
                                          <p:spTgt spid="1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0" dur="1000" fill="hold"/>
                                        <p:tgtEl>
                                          <p:spTgt spid="19"/>
                                        </p:tgtEl>
                                        <p:attrNameLst>
                                          <p:attrName>ppt_x</p:attrName>
                                        </p:attrNameLst>
                                      </p:cBhvr>
                                      <p:tavLst>
                                        <p:tav tm="0">
                                          <p:val>
                                            <p:fltVal val="-1"/>
                                          </p:val>
                                        </p:tav>
                                        <p:tav tm="50000">
                                          <p:val>
                                            <p:fltVal val="0.95"/>
                                          </p:val>
                                        </p:tav>
                                        <p:tav tm="100000">
                                          <p:val>
                                            <p:strVal val="#ppt_x"/>
                                          </p:val>
                                        </p:tav>
                                      </p:tavLst>
                                    </p:anim>
                                    <p:anim calcmode="lin" valueType="num">
                                      <p:cBhvr>
                                        <p:cTn id="121" dur="1000" fill="hold"/>
                                        <p:tgtEl>
                                          <p:spTgt spid="19"/>
                                        </p:tgtEl>
                                        <p:attrNameLst>
                                          <p:attrName>ppt_y</p:attrName>
                                        </p:attrNameLst>
                                      </p:cBhvr>
                                      <p:tavLst>
                                        <p:tav tm="0">
                                          <p:val>
                                            <p:strVal val="#ppt_y"/>
                                          </p:val>
                                        </p:tav>
                                        <p:tav tm="100000">
                                          <p:val>
                                            <p:strVal val="#ppt_y"/>
                                          </p:val>
                                        </p:tav>
                                      </p:tavLst>
                                    </p:anim>
                                    <p:animEffect transition="in" filter="fade">
                                      <p:cBhvr>
                                        <p:cTn id="122" dur="1000"/>
                                        <p:tgtEl>
                                          <p:spTgt spid="19"/>
                                        </p:tgtEl>
                                      </p:cBhvr>
                                    </p:animEffect>
                                  </p:childTnLst>
                                </p:cTn>
                              </p:par>
                              <p:par>
                                <p:cTn id="123" presetID="48" presetClass="entr" presetSubtype="0" accel="50000" fill="hold" grpId="0" nodeType="withEffect">
                                  <p:stCondLst>
                                    <p:cond delay="0"/>
                                  </p:stCondLst>
                                  <p:childTnLst>
                                    <p:set>
                                      <p:cBhvr>
                                        <p:cTn id="124" dur="1" fill="hold">
                                          <p:stCondLst>
                                            <p:cond delay="0"/>
                                          </p:stCondLst>
                                        </p:cTn>
                                        <p:tgtEl>
                                          <p:spTgt spid="20"/>
                                        </p:tgtEl>
                                        <p:attrNameLst>
                                          <p:attrName>style.visibility</p:attrName>
                                        </p:attrNameLst>
                                      </p:cBhvr>
                                      <p:to>
                                        <p:strVal val="visible"/>
                                      </p:to>
                                    </p:set>
                                    <p:anim calcmode="lin" valueType="num">
                                      <p:cBhvr>
                                        <p:cTn id="125" dur="1000" fill="hold"/>
                                        <p:tgtEl>
                                          <p:spTgt spid="2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6" dur="1000" fill="hold"/>
                                        <p:tgtEl>
                                          <p:spTgt spid="20"/>
                                        </p:tgtEl>
                                        <p:attrNameLst>
                                          <p:attrName>ppt_x</p:attrName>
                                        </p:attrNameLst>
                                      </p:cBhvr>
                                      <p:tavLst>
                                        <p:tav tm="0">
                                          <p:val>
                                            <p:fltVal val="-1"/>
                                          </p:val>
                                        </p:tav>
                                        <p:tav tm="50000">
                                          <p:val>
                                            <p:fltVal val="0.95"/>
                                          </p:val>
                                        </p:tav>
                                        <p:tav tm="100000">
                                          <p:val>
                                            <p:strVal val="#ppt_x"/>
                                          </p:val>
                                        </p:tav>
                                      </p:tavLst>
                                    </p:anim>
                                    <p:anim calcmode="lin" valueType="num">
                                      <p:cBhvr>
                                        <p:cTn id="127" dur="1000" fill="hold"/>
                                        <p:tgtEl>
                                          <p:spTgt spid="20"/>
                                        </p:tgtEl>
                                        <p:attrNameLst>
                                          <p:attrName>ppt_y</p:attrName>
                                        </p:attrNameLst>
                                      </p:cBhvr>
                                      <p:tavLst>
                                        <p:tav tm="0">
                                          <p:val>
                                            <p:strVal val="#ppt_y"/>
                                          </p:val>
                                        </p:tav>
                                        <p:tav tm="100000">
                                          <p:val>
                                            <p:strVal val="#ppt_y"/>
                                          </p:val>
                                        </p:tav>
                                      </p:tavLst>
                                    </p:anim>
                                    <p:animEffect transition="in" filter="fade">
                                      <p:cBhvr>
                                        <p:cTn id="128" dur="1000"/>
                                        <p:tgtEl>
                                          <p:spTgt spid="20"/>
                                        </p:tgtEl>
                                      </p:cBhvr>
                                    </p:animEffect>
                                  </p:childTnLst>
                                </p:cTn>
                              </p:par>
                              <p:par>
                                <p:cTn id="129" presetID="48" presetClass="entr" presetSubtype="0" accel="50000" fill="hold" nodeType="withEffect">
                                  <p:stCondLst>
                                    <p:cond delay="0"/>
                                  </p:stCondLst>
                                  <p:childTnLst>
                                    <p:set>
                                      <p:cBhvr>
                                        <p:cTn id="130" dur="1" fill="hold">
                                          <p:stCondLst>
                                            <p:cond delay="0"/>
                                          </p:stCondLst>
                                        </p:cTn>
                                        <p:tgtEl>
                                          <p:spTgt spid="21"/>
                                        </p:tgtEl>
                                        <p:attrNameLst>
                                          <p:attrName>style.visibility</p:attrName>
                                        </p:attrNameLst>
                                      </p:cBhvr>
                                      <p:to>
                                        <p:strVal val="visible"/>
                                      </p:to>
                                    </p:set>
                                    <p:anim calcmode="lin" valueType="num">
                                      <p:cBhvr>
                                        <p:cTn id="131" dur="1000" fill="hold"/>
                                        <p:tgtEl>
                                          <p:spTgt spid="2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2" dur="1000" fill="hold"/>
                                        <p:tgtEl>
                                          <p:spTgt spid="21"/>
                                        </p:tgtEl>
                                        <p:attrNameLst>
                                          <p:attrName>ppt_x</p:attrName>
                                        </p:attrNameLst>
                                      </p:cBhvr>
                                      <p:tavLst>
                                        <p:tav tm="0">
                                          <p:val>
                                            <p:fltVal val="-1"/>
                                          </p:val>
                                        </p:tav>
                                        <p:tav tm="50000">
                                          <p:val>
                                            <p:fltVal val="0.95"/>
                                          </p:val>
                                        </p:tav>
                                        <p:tav tm="100000">
                                          <p:val>
                                            <p:strVal val="#ppt_x"/>
                                          </p:val>
                                        </p:tav>
                                      </p:tavLst>
                                    </p:anim>
                                    <p:anim calcmode="lin" valueType="num">
                                      <p:cBhvr>
                                        <p:cTn id="133" dur="1000" fill="hold"/>
                                        <p:tgtEl>
                                          <p:spTgt spid="21"/>
                                        </p:tgtEl>
                                        <p:attrNameLst>
                                          <p:attrName>ppt_y</p:attrName>
                                        </p:attrNameLst>
                                      </p:cBhvr>
                                      <p:tavLst>
                                        <p:tav tm="0">
                                          <p:val>
                                            <p:strVal val="#ppt_y"/>
                                          </p:val>
                                        </p:tav>
                                        <p:tav tm="100000">
                                          <p:val>
                                            <p:strVal val="#ppt_y"/>
                                          </p:val>
                                        </p:tav>
                                      </p:tavLst>
                                    </p:anim>
                                    <p:animEffect transition="in" filter="fade">
                                      <p:cBhvr>
                                        <p:cTn id="134" dur="1000"/>
                                        <p:tgtEl>
                                          <p:spTgt spid="21"/>
                                        </p:tgtEl>
                                      </p:cBhvr>
                                    </p:animEffect>
                                  </p:childTnLst>
                                </p:cTn>
                              </p:par>
                              <p:par>
                                <p:cTn id="135" presetID="48" presetClass="entr" presetSubtype="0" accel="50000" fill="hold" nodeType="withEffect">
                                  <p:stCondLst>
                                    <p:cond delay="0"/>
                                  </p:stCondLst>
                                  <p:childTnLst>
                                    <p:set>
                                      <p:cBhvr>
                                        <p:cTn id="136" dur="1" fill="hold">
                                          <p:stCondLst>
                                            <p:cond delay="0"/>
                                          </p:stCondLst>
                                        </p:cTn>
                                        <p:tgtEl>
                                          <p:spTgt spid="22"/>
                                        </p:tgtEl>
                                        <p:attrNameLst>
                                          <p:attrName>style.visibility</p:attrName>
                                        </p:attrNameLst>
                                      </p:cBhvr>
                                      <p:to>
                                        <p:strVal val="visible"/>
                                      </p:to>
                                    </p:set>
                                    <p:anim calcmode="lin" valueType="num">
                                      <p:cBhvr>
                                        <p:cTn id="137" dur="1000" fill="hold"/>
                                        <p:tgtEl>
                                          <p:spTgt spid="2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8" dur="1000" fill="hold"/>
                                        <p:tgtEl>
                                          <p:spTgt spid="22"/>
                                        </p:tgtEl>
                                        <p:attrNameLst>
                                          <p:attrName>ppt_x</p:attrName>
                                        </p:attrNameLst>
                                      </p:cBhvr>
                                      <p:tavLst>
                                        <p:tav tm="0">
                                          <p:val>
                                            <p:fltVal val="-1"/>
                                          </p:val>
                                        </p:tav>
                                        <p:tav tm="50000">
                                          <p:val>
                                            <p:fltVal val="0.95"/>
                                          </p:val>
                                        </p:tav>
                                        <p:tav tm="100000">
                                          <p:val>
                                            <p:strVal val="#ppt_x"/>
                                          </p:val>
                                        </p:tav>
                                      </p:tavLst>
                                    </p:anim>
                                    <p:anim calcmode="lin" valueType="num">
                                      <p:cBhvr>
                                        <p:cTn id="139" dur="1000" fill="hold"/>
                                        <p:tgtEl>
                                          <p:spTgt spid="22"/>
                                        </p:tgtEl>
                                        <p:attrNameLst>
                                          <p:attrName>ppt_y</p:attrName>
                                        </p:attrNameLst>
                                      </p:cBhvr>
                                      <p:tavLst>
                                        <p:tav tm="0">
                                          <p:val>
                                            <p:strVal val="#ppt_y"/>
                                          </p:val>
                                        </p:tav>
                                        <p:tav tm="100000">
                                          <p:val>
                                            <p:strVal val="#ppt_y"/>
                                          </p:val>
                                        </p:tav>
                                      </p:tavLst>
                                    </p:anim>
                                    <p:animEffect transition="in" filter="fade">
                                      <p:cBhvr>
                                        <p:cTn id="140" dur="1000"/>
                                        <p:tgtEl>
                                          <p:spTgt spid="22"/>
                                        </p:tgtEl>
                                      </p:cBhvr>
                                    </p:animEffect>
                                  </p:childTnLst>
                                </p:cTn>
                              </p:par>
                              <p:par>
                                <p:cTn id="141" presetID="48" presetClass="entr" presetSubtype="0" accel="50000" fill="hold" nodeType="withEffect">
                                  <p:stCondLst>
                                    <p:cond delay="0"/>
                                  </p:stCondLst>
                                  <p:childTnLst>
                                    <p:set>
                                      <p:cBhvr>
                                        <p:cTn id="142" dur="1" fill="hold">
                                          <p:stCondLst>
                                            <p:cond delay="0"/>
                                          </p:stCondLst>
                                        </p:cTn>
                                        <p:tgtEl>
                                          <p:spTgt spid="23"/>
                                        </p:tgtEl>
                                        <p:attrNameLst>
                                          <p:attrName>style.visibility</p:attrName>
                                        </p:attrNameLst>
                                      </p:cBhvr>
                                      <p:to>
                                        <p:strVal val="visible"/>
                                      </p:to>
                                    </p:set>
                                    <p:anim calcmode="lin" valueType="num">
                                      <p:cBhvr>
                                        <p:cTn id="143" dur="1000" fill="hold"/>
                                        <p:tgtEl>
                                          <p:spTgt spid="2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4" dur="1000" fill="hold"/>
                                        <p:tgtEl>
                                          <p:spTgt spid="23"/>
                                        </p:tgtEl>
                                        <p:attrNameLst>
                                          <p:attrName>ppt_x</p:attrName>
                                        </p:attrNameLst>
                                      </p:cBhvr>
                                      <p:tavLst>
                                        <p:tav tm="0">
                                          <p:val>
                                            <p:fltVal val="-1"/>
                                          </p:val>
                                        </p:tav>
                                        <p:tav tm="50000">
                                          <p:val>
                                            <p:fltVal val="0.95"/>
                                          </p:val>
                                        </p:tav>
                                        <p:tav tm="100000">
                                          <p:val>
                                            <p:strVal val="#ppt_x"/>
                                          </p:val>
                                        </p:tav>
                                      </p:tavLst>
                                    </p:anim>
                                    <p:anim calcmode="lin" valueType="num">
                                      <p:cBhvr>
                                        <p:cTn id="145" dur="1000" fill="hold"/>
                                        <p:tgtEl>
                                          <p:spTgt spid="23"/>
                                        </p:tgtEl>
                                        <p:attrNameLst>
                                          <p:attrName>ppt_y</p:attrName>
                                        </p:attrNameLst>
                                      </p:cBhvr>
                                      <p:tavLst>
                                        <p:tav tm="0">
                                          <p:val>
                                            <p:strVal val="#ppt_y"/>
                                          </p:val>
                                        </p:tav>
                                        <p:tav tm="100000">
                                          <p:val>
                                            <p:strVal val="#ppt_y"/>
                                          </p:val>
                                        </p:tav>
                                      </p:tavLst>
                                    </p:anim>
                                    <p:animEffect transition="in" filter="fade">
                                      <p:cBhvr>
                                        <p:cTn id="146" dur="1000"/>
                                        <p:tgtEl>
                                          <p:spTgt spid="23"/>
                                        </p:tgtEl>
                                      </p:cBhvr>
                                    </p:animEffect>
                                  </p:childTnLst>
                                </p:cTn>
                              </p:par>
                              <p:par>
                                <p:cTn id="147" presetID="48" presetClass="entr" presetSubtype="0" accel="50000" fill="hold" grpId="0" nodeType="withEffect">
                                  <p:stCondLst>
                                    <p:cond delay="0"/>
                                  </p:stCondLst>
                                  <p:childTnLst>
                                    <p:set>
                                      <p:cBhvr>
                                        <p:cTn id="148" dur="1" fill="hold">
                                          <p:stCondLst>
                                            <p:cond delay="0"/>
                                          </p:stCondLst>
                                        </p:cTn>
                                        <p:tgtEl>
                                          <p:spTgt spid="24"/>
                                        </p:tgtEl>
                                        <p:attrNameLst>
                                          <p:attrName>style.visibility</p:attrName>
                                        </p:attrNameLst>
                                      </p:cBhvr>
                                      <p:to>
                                        <p:strVal val="visible"/>
                                      </p:to>
                                    </p:set>
                                    <p:anim calcmode="lin" valueType="num">
                                      <p:cBhvr>
                                        <p:cTn id="149" dur="1000" fill="hold"/>
                                        <p:tgtEl>
                                          <p:spTgt spid="2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0" dur="1000" fill="hold"/>
                                        <p:tgtEl>
                                          <p:spTgt spid="24"/>
                                        </p:tgtEl>
                                        <p:attrNameLst>
                                          <p:attrName>ppt_x</p:attrName>
                                        </p:attrNameLst>
                                      </p:cBhvr>
                                      <p:tavLst>
                                        <p:tav tm="0">
                                          <p:val>
                                            <p:fltVal val="-1"/>
                                          </p:val>
                                        </p:tav>
                                        <p:tav tm="50000">
                                          <p:val>
                                            <p:fltVal val="0.95"/>
                                          </p:val>
                                        </p:tav>
                                        <p:tav tm="100000">
                                          <p:val>
                                            <p:strVal val="#ppt_x"/>
                                          </p:val>
                                        </p:tav>
                                      </p:tavLst>
                                    </p:anim>
                                    <p:anim calcmode="lin" valueType="num">
                                      <p:cBhvr>
                                        <p:cTn id="151" dur="1000" fill="hold"/>
                                        <p:tgtEl>
                                          <p:spTgt spid="24"/>
                                        </p:tgtEl>
                                        <p:attrNameLst>
                                          <p:attrName>ppt_y</p:attrName>
                                        </p:attrNameLst>
                                      </p:cBhvr>
                                      <p:tavLst>
                                        <p:tav tm="0">
                                          <p:val>
                                            <p:strVal val="#ppt_y"/>
                                          </p:val>
                                        </p:tav>
                                        <p:tav tm="100000">
                                          <p:val>
                                            <p:strVal val="#ppt_y"/>
                                          </p:val>
                                        </p:tav>
                                      </p:tavLst>
                                    </p:anim>
                                    <p:animEffect transition="in" filter="fade">
                                      <p:cBhvr>
                                        <p:cTn id="152" dur="1000"/>
                                        <p:tgtEl>
                                          <p:spTgt spid="24"/>
                                        </p:tgtEl>
                                      </p:cBhvr>
                                    </p:animEffect>
                                  </p:childTnLst>
                                </p:cTn>
                              </p:par>
                              <p:par>
                                <p:cTn id="153" presetID="48" presetClass="entr" presetSubtype="0" accel="50000" fill="hold" nodeType="withEffect">
                                  <p:stCondLst>
                                    <p:cond delay="0"/>
                                  </p:stCondLst>
                                  <p:childTnLst>
                                    <p:set>
                                      <p:cBhvr>
                                        <p:cTn id="154" dur="1" fill="hold">
                                          <p:stCondLst>
                                            <p:cond delay="0"/>
                                          </p:stCondLst>
                                        </p:cTn>
                                        <p:tgtEl>
                                          <p:spTgt spid="25"/>
                                        </p:tgtEl>
                                        <p:attrNameLst>
                                          <p:attrName>style.visibility</p:attrName>
                                        </p:attrNameLst>
                                      </p:cBhvr>
                                      <p:to>
                                        <p:strVal val="visible"/>
                                      </p:to>
                                    </p:set>
                                    <p:anim calcmode="lin" valueType="num">
                                      <p:cBhvr>
                                        <p:cTn id="155" dur="1000" fill="hold"/>
                                        <p:tgtEl>
                                          <p:spTgt spid="2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6" dur="1000" fill="hold"/>
                                        <p:tgtEl>
                                          <p:spTgt spid="25"/>
                                        </p:tgtEl>
                                        <p:attrNameLst>
                                          <p:attrName>ppt_x</p:attrName>
                                        </p:attrNameLst>
                                      </p:cBhvr>
                                      <p:tavLst>
                                        <p:tav tm="0">
                                          <p:val>
                                            <p:fltVal val="-1"/>
                                          </p:val>
                                        </p:tav>
                                        <p:tav tm="50000">
                                          <p:val>
                                            <p:fltVal val="0.95"/>
                                          </p:val>
                                        </p:tav>
                                        <p:tav tm="100000">
                                          <p:val>
                                            <p:strVal val="#ppt_x"/>
                                          </p:val>
                                        </p:tav>
                                      </p:tavLst>
                                    </p:anim>
                                    <p:anim calcmode="lin" valueType="num">
                                      <p:cBhvr>
                                        <p:cTn id="157" dur="1000" fill="hold"/>
                                        <p:tgtEl>
                                          <p:spTgt spid="25"/>
                                        </p:tgtEl>
                                        <p:attrNameLst>
                                          <p:attrName>ppt_y</p:attrName>
                                        </p:attrNameLst>
                                      </p:cBhvr>
                                      <p:tavLst>
                                        <p:tav tm="0">
                                          <p:val>
                                            <p:strVal val="#ppt_y"/>
                                          </p:val>
                                        </p:tav>
                                        <p:tav tm="100000">
                                          <p:val>
                                            <p:strVal val="#ppt_y"/>
                                          </p:val>
                                        </p:tav>
                                      </p:tavLst>
                                    </p:anim>
                                    <p:animEffect transition="in" filter="fade">
                                      <p:cBhvr>
                                        <p:cTn id="158" dur="1000"/>
                                        <p:tgtEl>
                                          <p:spTgt spid="25"/>
                                        </p:tgtEl>
                                      </p:cBhvr>
                                    </p:animEffect>
                                  </p:childTnLst>
                                </p:cTn>
                              </p:par>
                              <p:par>
                                <p:cTn id="159" presetID="48" presetClass="entr" presetSubtype="0" accel="50000" fill="hold" nodeType="withEffect">
                                  <p:stCondLst>
                                    <p:cond delay="0"/>
                                  </p:stCondLst>
                                  <p:childTnLst>
                                    <p:set>
                                      <p:cBhvr>
                                        <p:cTn id="160" dur="1" fill="hold">
                                          <p:stCondLst>
                                            <p:cond delay="0"/>
                                          </p:stCondLst>
                                        </p:cTn>
                                        <p:tgtEl>
                                          <p:spTgt spid="26"/>
                                        </p:tgtEl>
                                        <p:attrNameLst>
                                          <p:attrName>style.visibility</p:attrName>
                                        </p:attrNameLst>
                                      </p:cBhvr>
                                      <p:to>
                                        <p:strVal val="visible"/>
                                      </p:to>
                                    </p:set>
                                    <p:anim calcmode="lin" valueType="num">
                                      <p:cBhvr>
                                        <p:cTn id="161" dur="1000" fill="hold"/>
                                        <p:tgtEl>
                                          <p:spTgt spid="2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2" dur="1000" fill="hold"/>
                                        <p:tgtEl>
                                          <p:spTgt spid="26"/>
                                        </p:tgtEl>
                                        <p:attrNameLst>
                                          <p:attrName>ppt_x</p:attrName>
                                        </p:attrNameLst>
                                      </p:cBhvr>
                                      <p:tavLst>
                                        <p:tav tm="0">
                                          <p:val>
                                            <p:fltVal val="-1"/>
                                          </p:val>
                                        </p:tav>
                                        <p:tav tm="50000">
                                          <p:val>
                                            <p:fltVal val="0.95"/>
                                          </p:val>
                                        </p:tav>
                                        <p:tav tm="100000">
                                          <p:val>
                                            <p:strVal val="#ppt_x"/>
                                          </p:val>
                                        </p:tav>
                                      </p:tavLst>
                                    </p:anim>
                                    <p:anim calcmode="lin" valueType="num">
                                      <p:cBhvr>
                                        <p:cTn id="163" dur="1000" fill="hold"/>
                                        <p:tgtEl>
                                          <p:spTgt spid="26"/>
                                        </p:tgtEl>
                                        <p:attrNameLst>
                                          <p:attrName>ppt_y</p:attrName>
                                        </p:attrNameLst>
                                      </p:cBhvr>
                                      <p:tavLst>
                                        <p:tav tm="0">
                                          <p:val>
                                            <p:strVal val="#ppt_y"/>
                                          </p:val>
                                        </p:tav>
                                        <p:tav tm="100000">
                                          <p:val>
                                            <p:strVal val="#ppt_y"/>
                                          </p:val>
                                        </p:tav>
                                      </p:tavLst>
                                    </p:anim>
                                    <p:animEffect transition="in" filter="fade">
                                      <p:cBhvr>
                                        <p:cTn id="164" dur="1000"/>
                                        <p:tgtEl>
                                          <p:spTgt spid="26"/>
                                        </p:tgtEl>
                                      </p:cBhvr>
                                    </p:animEffect>
                                  </p:childTnLst>
                                </p:cTn>
                              </p:par>
                              <p:par>
                                <p:cTn id="165" presetID="48" presetClass="entr" presetSubtype="0" accel="50000" fill="hold" grpId="0" nodeType="withEffect">
                                  <p:stCondLst>
                                    <p:cond delay="0"/>
                                  </p:stCondLst>
                                  <p:childTnLst>
                                    <p:set>
                                      <p:cBhvr>
                                        <p:cTn id="166" dur="1" fill="hold">
                                          <p:stCondLst>
                                            <p:cond delay="0"/>
                                          </p:stCondLst>
                                        </p:cTn>
                                        <p:tgtEl>
                                          <p:spTgt spid="27"/>
                                        </p:tgtEl>
                                        <p:attrNameLst>
                                          <p:attrName>style.visibility</p:attrName>
                                        </p:attrNameLst>
                                      </p:cBhvr>
                                      <p:to>
                                        <p:strVal val="visible"/>
                                      </p:to>
                                    </p:set>
                                    <p:anim calcmode="lin" valueType="num">
                                      <p:cBhvr>
                                        <p:cTn id="167" dur="1000" fill="hold"/>
                                        <p:tgtEl>
                                          <p:spTgt spid="2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8" dur="1000" fill="hold"/>
                                        <p:tgtEl>
                                          <p:spTgt spid="27"/>
                                        </p:tgtEl>
                                        <p:attrNameLst>
                                          <p:attrName>ppt_x</p:attrName>
                                        </p:attrNameLst>
                                      </p:cBhvr>
                                      <p:tavLst>
                                        <p:tav tm="0">
                                          <p:val>
                                            <p:fltVal val="-1"/>
                                          </p:val>
                                        </p:tav>
                                        <p:tav tm="50000">
                                          <p:val>
                                            <p:fltVal val="0.95"/>
                                          </p:val>
                                        </p:tav>
                                        <p:tav tm="100000">
                                          <p:val>
                                            <p:strVal val="#ppt_x"/>
                                          </p:val>
                                        </p:tav>
                                      </p:tavLst>
                                    </p:anim>
                                    <p:anim calcmode="lin" valueType="num">
                                      <p:cBhvr>
                                        <p:cTn id="169" dur="1000" fill="hold"/>
                                        <p:tgtEl>
                                          <p:spTgt spid="27"/>
                                        </p:tgtEl>
                                        <p:attrNameLst>
                                          <p:attrName>ppt_y</p:attrName>
                                        </p:attrNameLst>
                                      </p:cBhvr>
                                      <p:tavLst>
                                        <p:tav tm="0">
                                          <p:val>
                                            <p:strVal val="#ppt_y"/>
                                          </p:val>
                                        </p:tav>
                                        <p:tav tm="100000">
                                          <p:val>
                                            <p:strVal val="#ppt_y"/>
                                          </p:val>
                                        </p:tav>
                                      </p:tavLst>
                                    </p:anim>
                                    <p:animEffect transition="in" filter="fade">
                                      <p:cBhvr>
                                        <p:cTn id="170" dur="1000"/>
                                        <p:tgtEl>
                                          <p:spTgt spid="27"/>
                                        </p:tgtEl>
                                      </p:cBhvr>
                                    </p:animEffect>
                                  </p:childTnLst>
                                </p:cTn>
                              </p:par>
                              <p:par>
                                <p:cTn id="171" presetID="48" presetClass="entr" presetSubtype="0" accel="50000" fill="hold" grpId="0" nodeType="withEffect">
                                  <p:stCondLst>
                                    <p:cond delay="0"/>
                                  </p:stCondLst>
                                  <p:childTnLst>
                                    <p:set>
                                      <p:cBhvr>
                                        <p:cTn id="172" dur="1" fill="hold">
                                          <p:stCondLst>
                                            <p:cond delay="0"/>
                                          </p:stCondLst>
                                        </p:cTn>
                                        <p:tgtEl>
                                          <p:spTgt spid="28"/>
                                        </p:tgtEl>
                                        <p:attrNameLst>
                                          <p:attrName>style.visibility</p:attrName>
                                        </p:attrNameLst>
                                      </p:cBhvr>
                                      <p:to>
                                        <p:strVal val="visible"/>
                                      </p:to>
                                    </p:set>
                                    <p:anim calcmode="lin" valueType="num">
                                      <p:cBhvr>
                                        <p:cTn id="173" dur="1000" fill="hold"/>
                                        <p:tgtEl>
                                          <p:spTgt spid="2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74" dur="1000" fill="hold"/>
                                        <p:tgtEl>
                                          <p:spTgt spid="28"/>
                                        </p:tgtEl>
                                        <p:attrNameLst>
                                          <p:attrName>ppt_x</p:attrName>
                                        </p:attrNameLst>
                                      </p:cBhvr>
                                      <p:tavLst>
                                        <p:tav tm="0">
                                          <p:val>
                                            <p:fltVal val="-1"/>
                                          </p:val>
                                        </p:tav>
                                        <p:tav tm="50000">
                                          <p:val>
                                            <p:fltVal val="0.95"/>
                                          </p:val>
                                        </p:tav>
                                        <p:tav tm="100000">
                                          <p:val>
                                            <p:strVal val="#ppt_x"/>
                                          </p:val>
                                        </p:tav>
                                      </p:tavLst>
                                    </p:anim>
                                    <p:anim calcmode="lin" valueType="num">
                                      <p:cBhvr>
                                        <p:cTn id="175" dur="1000" fill="hold"/>
                                        <p:tgtEl>
                                          <p:spTgt spid="28"/>
                                        </p:tgtEl>
                                        <p:attrNameLst>
                                          <p:attrName>ppt_y</p:attrName>
                                        </p:attrNameLst>
                                      </p:cBhvr>
                                      <p:tavLst>
                                        <p:tav tm="0">
                                          <p:val>
                                            <p:strVal val="#ppt_y"/>
                                          </p:val>
                                        </p:tav>
                                        <p:tav tm="100000">
                                          <p:val>
                                            <p:strVal val="#ppt_y"/>
                                          </p:val>
                                        </p:tav>
                                      </p:tavLst>
                                    </p:anim>
                                    <p:animEffect transition="in" filter="fade">
                                      <p:cBhvr>
                                        <p:cTn id="176"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P spid="24" grpId="0"/>
      <p:bldP spid="27"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solidFill>
                  <a:schemeClr val="tx1"/>
                </a:solidFill>
              </a:rPr>
              <a:t>Internet Connections</a:t>
            </a:r>
          </a:p>
        </p:txBody>
      </p:sp>
      <p:sp>
        <p:nvSpPr>
          <p:cNvPr id="16387" name="Rectangle 3"/>
          <p:cNvSpPr>
            <a:spLocks noGrp="1" noChangeArrowheads="1"/>
          </p:cNvSpPr>
          <p:nvPr>
            <p:ph idx="1"/>
          </p:nvPr>
        </p:nvSpPr>
        <p:spPr/>
        <p:txBody>
          <a:bodyPr/>
          <a:lstStyle/>
          <a:p>
            <a:pPr eaLnBrk="1" hangingPunct="1">
              <a:lnSpc>
                <a:spcPct val="110000"/>
              </a:lnSpc>
            </a:pPr>
            <a:r>
              <a:rPr lang="en-US" sz="2800" b="1" smtClean="0">
                <a:solidFill>
                  <a:srgbClr val="3333FF"/>
                </a:solidFill>
              </a:rPr>
              <a:t>Broadband</a:t>
            </a:r>
            <a:r>
              <a:rPr lang="en-US" sz="2800" b="1" smtClean="0"/>
              <a:t>  </a:t>
            </a:r>
            <a:r>
              <a:rPr lang="en-US" sz="2800" smtClean="0"/>
              <a:t>A connection in which transfer speeds are faster than 128 bits per second</a:t>
            </a:r>
          </a:p>
          <a:p>
            <a:pPr lvl="1" eaLnBrk="1" hangingPunct="1">
              <a:lnSpc>
                <a:spcPct val="110000"/>
              </a:lnSpc>
            </a:pPr>
            <a:r>
              <a:rPr lang="en-US" sz="2400" smtClean="0"/>
              <a:t>DSL connections and cable modems are broadband connections</a:t>
            </a:r>
          </a:p>
          <a:p>
            <a:pPr lvl="1" eaLnBrk="1" hangingPunct="1">
              <a:lnSpc>
                <a:spcPct val="110000"/>
              </a:lnSpc>
            </a:pPr>
            <a:r>
              <a:rPr lang="en-US" sz="2400" smtClean="0"/>
              <a:t>The speed for </a:t>
            </a:r>
            <a:r>
              <a:rPr lang="en-US" sz="2400" b="1" smtClean="0"/>
              <a:t>downloads</a:t>
            </a:r>
            <a:r>
              <a:rPr lang="en-US" sz="2400" smtClean="0"/>
              <a:t> (getting data from the Internet to your home computer) may not be the same as </a:t>
            </a:r>
            <a:r>
              <a:rPr lang="en-US" sz="2400" b="1" smtClean="0"/>
              <a:t>uploads</a:t>
            </a:r>
            <a:r>
              <a:rPr lang="en-US" sz="2400" smtClean="0"/>
              <a:t> (sending data from your home computer to the Internet)</a:t>
            </a:r>
          </a:p>
        </p:txBody>
      </p:sp>
    </p:spTree>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457200"/>
            <a:ext cx="8229600" cy="1905000"/>
          </a:xfrm>
        </p:spPr>
        <p:txBody>
          <a:bodyPr/>
          <a:lstStyle/>
          <a:p>
            <a:r>
              <a:rPr lang="en-US" dirty="0" smtClean="0"/>
              <a:t>WIRELESS NETWORKING</a:t>
            </a:r>
            <a:endParaRPr lang="en-US" dirty="0"/>
          </a:p>
        </p:txBody>
      </p:sp>
      <p:sp>
        <p:nvSpPr>
          <p:cNvPr id="3" name="Subtitle 2"/>
          <p:cNvSpPr>
            <a:spLocks noGrp="1"/>
          </p:cNvSpPr>
          <p:nvPr>
            <p:ph type="subTitle" idx="1"/>
          </p:nvPr>
        </p:nvSpPr>
        <p:spPr/>
        <p:txBody>
          <a:bodyPr>
            <a:normAutofit fontScale="77500" lnSpcReduction="20000"/>
          </a:bodyPr>
          <a:lstStyle/>
          <a:p>
            <a:r>
              <a:rPr lang="en-US" sz="8000" b="1" dirty="0" smtClean="0">
                <a:ln w="17780" cmpd="sng">
                  <a:solidFill>
                    <a:srgbClr val="FFFFFF"/>
                  </a:solidFill>
                  <a:prstDash val="solid"/>
                  <a:miter lim="800000"/>
                </a:ln>
                <a:solidFill>
                  <a:schemeClr val="tx2">
                    <a:lumMod val="20000"/>
                    <a:lumOff val="80000"/>
                  </a:schemeClr>
                </a:solidFill>
                <a:effectLst>
                  <a:outerShdw blurRad="50800" algn="tl" rotWithShape="0">
                    <a:srgbClr val="000000"/>
                  </a:outerShdw>
                </a:effectLst>
                <a:latin typeface="Copperplate Gothic Bold" pitchFamily="34" charset="0"/>
              </a:rPr>
              <a:t>Chapter 7</a:t>
            </a:r>
            <a:endParaRPr lang="en-US" sz="8000" dirty="0" smtClean="0">
              <a:ln w="18415" cmpd="sng">
                <a:solidFill>
                  <a:srgbClr val="FFFFFF"/>
                </a:solidFill>
                <a:prstDash val="solid"/>
              </a:ln>
              <a:solidFill>
                <a:schemeClr val="tx2">
                  <a:lumMod val="20000"/>
                  <a:lumOff val="80000"/>
                </a:schemeClr>
              </a:solidFill>
              <a:effectLst>
                <a:outerShdw blurRad="63500" dir="3600000" algn="tl" rotWithShape="0">
                  <a:srgbClr val="000000">
                    <a:alpha val="70000"/>
                  </a:srgbClr>
                </a:outerShdw>
              </a:effectLst>
              <a:latin typeface="Bodoni MT Black" pitchFamily="18" charset="0"/>
            </a:endParaRPr>
          </a:p>
          <a:p>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LAN</a:t>
            </a:r>
            <a:endParaRPr lang="en-US" dirty="0"/>
          </a:p>
        </p:txBody>
      </p:sp>
      <p:sp>
        <p:nvSpPr>
          <p:cNvPr id="3" name="Content Placeholder 2"/>
          <p:cNvSpPr>
            <a:spLocks noGrp="1"/>
          </p:cNvSpPr>
          <p:nvPr>
            <p:ph idx="1"/>
          </p:nvPr>
        </p:nvSpPr>
        <p:spPr/>
        <p:txBody>
          <a:bodyPr/>
          <a:lstStyle/>
          <a:p>
            <a:pPr algn="just">
              <a:buNone/>
            </a:pPr>
            <a:r>
              <a:rPr lang="en-US" dirty="0" smtClean="0"/>
              <a:t>    A wireless LAN is defines as wireless local area network, which may be defined as connection of two or more computers without using wires.</a:t>
            </a:r>
          </a:p>
          <a:p>
            <a:pPr algn="just">
              <a:buNone/>
            </a:pPr>
            <a:r>
              <a:rPr lang="en-US" dirty="0"/>
              <a:t> </a:t>
            </a:r>
            <a:r>
              <a:rPr lang="en-US" dirty="0" smtClean="0"/>
              <a:t>  </a:t>
            </a:r>
            <a:r>
              <a:rPr lang="en-US" dirty="0"/>
              <a:t>W</a:t>
            </a:r>
            <a:r>
              <a:rPr lang="en-US" dirty="0" smtClean="0"/>
              <a:t>ireless LANS connect computer networks via radio transmissions </a:t>
            </a:r>
            <a:r>
              <a:rPr lang="en-US" dirty="0" err="1" smtClean="0"/>
              <a:t>intead</a:t>
            </a:r>
            <a:r>
              <a:rPr lang="en-US" dirty="0" smtClean="0"/>
              <a:t> of traditional phone lines or cables</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Wireless Network</a:t>
            </a:r>
            <a:endParaRPr lang="en-US" dirty="0"/>
          </a:p>
        </p:txBody>
      </p:sp>
      <p:sp>
        <p:nvSpPr>
          <p:cNvPr id="3" name="Content Placeholder 2"/>
          <p:cNvSpPr>
            <a:spLocks noGrp="1"/>
          </p:cNvSpPr>
          <p:nvPr>
            <p:ph idx="1"/>
          </p:nvPr>
        </p:nvSpPr>
        <p:spPr/>
        <p:txBody>
          <a:bodyPr/>
          <a:lstStyle/>
          <a:p>
            <a:pPr algn="just"/>
            <a:r>
              <a:rPr lang="en-US" dirty="0" smtClean="0"/>
              <a:t>It is an important form of connection in many business areas.</a:t>
            </a:r>
          </a:p>
          <a:p>
            <a:pPr algn="just"/>
            <a:r>
              <a:rPr lang="en-US" dirty="0" smtClean="0"/>
              <a:t>Earlier it was very expensive and used only in the places where cabling was difficult.</a:t>
            </a:r>
          </a:p>
          <a:p>
            <a:pPr algn="just"/>
            <a:r>
              <a:rPr lang="en-US" dirty="0" smtClean="0"/>
              <a:t>Now WLAN uses protocols like  versions of IEEE 802.11 </a:t>
            </a:r>
          </a:p>
          <a:p>
            <a:pPr algn="just"/>
            <a:endParaRPr lang="en-US" dirty="0"/>
          </a:p>
        </p:txBody>
      </p:sp>
      <p:pic>
        <p:nvPicPr>
          <p:cNvPr id="5" name="Picture 4" descr="is (1).jpg"/>
          <p:cNvPicPr>
            <a:picLocks noChangeAspect="1"/>
          </p:cNvPicPr>
          <p:nvPr/>
        </p:nvPicPr>
        <p:blipFill>
          <a:blip r:embed="rId2"/>
          <a:stretch>
            <a:fillRect/>
          </a:stretch>
        </p:blipFill>
        <p:spPr>
          <a:xfrm>
            <a:off x="4572000" y="4114800"/>
            <a:ext cx="2971800" cy="2405328"/>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WLAN/IEEE 802.11</a:t>
            </a:r>
            <a:endParaRPr lang="en-US" dirty="0"/>
          </a:p>
        </p:txBody>
      </p:sp>
      <p:sp>
        <p:nvSpPr>
          <p:cNvPr id="3" name="Content Placeholder 2"/>
          <p:cNvSpPr>
            <a:spLocks noGrp="1"/>
          </p:cNvSpPr>
          <p:nvPr>
            <p:ph idx="1"/>
          </p:nvPr>
        </p:nvSpPr>
        <p:spPr/>
        <p:txBody>
          <a:bodyPr>
            <a:normAutofit/>
          </a:bodyPr>
          <a:lstStyle/>
          <a:p>
            <a:pPr algn="just">
              <a:buNone/>
            </a:pPr>
            <a:r>
              <a:rPr lang="en-IN" b="1" dirty="0" smtClean="0"/>
              <a:t>	IEEE </a:t>
            </a:r>
            <a:r>
              <a:rPr lang="en-IN" b="1" dirty="0"/>
              <a:t>802.11</a:t>
            </a:r>
            <a:r>
              <a:rPr lang="en-IN" dirty="0"/>
              <a:t> is a set of media access control (MAC) and physical layer (PHY) specifications for implementing wireless local area network (WLAN) computer communication in the 900 MHz and 2.4, 3.6, 5, and 60 GHz frequency bands</a:t>
            </a:r>
            <a:r>
              <a:rPr lang="en-IN" dirty="0" smtClean="0"/>
              <a:t>.</a:t>
            </a:r>
          </a:p>
          <a:p>
            <a:pPr algn="just">
              <a:buNone/>
            </a:pPr>
            <a:r>
              <a:rPr lang="en-IN" dirty="0"/>
              <a:t>	</a:t>
            </a:r>
            <a:r>
              <a:rPr lang="en-IN" dirty="0" smtClean="0"/>
              <a:t>			</a:t>
            </a:r>
            <a:r>
              <a:rPr lang="en-US" dirty="0">
                <a:hlinkClick r:id="rId2"/>
              </a:rPr>
              <a:t>https://en.wikipedia.org/wiki/IEEE_802.11</a:t>
            </a:r>
            <a:endParaRPr lang="en-US" dirty="0"/>
          </a:p>
          <a:p>
            <a:pPr>
              <a:buNone/>
            </a:pPr>
            <a:r>
              <a:rPr lang="en-US" dirty="0"/>
              <a:t/>
            </a:r>
            <a:br>
              <a:rPr lang="en-US" dirty="0"/>
            </a:b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IEEE 802.11 Standards</a:t>
            </a:r>
            <a:endParaRPr lang="en-US" dirty="0"/>
          </a:p>
        </p:txBody>
      </p:sp>
      <p:sp>
        <p:nvSpPr>
          <p:cNvPr id="3" name="Content Placeholder 2"/>
          <p:cNvSpPr>
            <a:spLocks noGrp="1"/>
          </p:cNvSpPr>
          <p:nvPr>
            <p:ph idx="1"/>
          </p:nvPr>
        </p:nvSpPr>
        <p:spPr>
          <a:xfrm>
            <a:off x="457200" y="990600"/>
            <a:ext cx="8305800" cy="5715000"/>
          </a:xfrm>
        </p:spPr>
        <p:txBody>
          <a:bodyPr>
            <a:normAutofit fontScale="25000" lnSpcReduction="20000"/>
          </a:bodyPr>
          <a:lstStyle/>
          <a:p>
            <a:pPr algn="just" fontAlgn="base"/>
            <a:r>
              <a:rPr lang="en-IN" sz="7200" b="1" dirty="0"/>
              <a:t>802.11</a:t>
            </a:r>
            <a:r>
              <a:rPr lang="en-IN" sz="7200" dirty="0"/>
              <a:t> — applies to wireless LANs and provides 1 or 2 Mbps transmission in the 2.4 GHz band using either frequency hopping spread spectrum (</a:t>
            </a:r>
            <a:r>
              <a:rPr lang="en-IN" sz="7200" dirty="0">
                <a:hlinkClick r:id="rId2"/>
              </a:rPr>
              <a:t>FHSS</a:t>
            </a:r>
            <a:r>
              <a:rPr lang="en-IN" sz="7200" dirty="0"/>
              <a:t>) or direct sequence spread spectrum (</a:t>
            </a:r>
            <a:r>
              <a:rPr lang="en-IN" sz="7200" dirty="0">
                <a:hlinkClick r:id="rId3"/>
              </a:rPr>
              <a:t>DSSS</a:t>
            </a:r>
            <a:r>
              <a:rPr lang="en-IN" sz="7200" dirty="0"/>
              <a:t>).</a:t>
            </a:r>
          </a:p>
          <a:p>
            <a:pPr algn="just" fontAlgn="base"/>
            <a:r>
              <a:rPr lang="en-IN" sz="7200" b="1" dirty="0">
                <a:hlinkClick r:id="rId4"/>
              </a:rPr>
              <a:t>802.11a</a:t>
            </a:r>
            <a:r>
              <a:rPr lang="en-IN" sz="7200" dirty="0"/>
              <a:t> — an extension to 802.11 that applies to wireless LANs and provides up to 54-Mbps in the 5GHz band. 802.11a uses an orthogonal frequency division </a:t>
            </a:r>
            <a:r>
              <a:rPr lang="en-IN" sz="4400" dirty="0"/>
              <a:t>multiplexing</a:t>
            </a:r>
            <a:r>
              <a:rPr lang="en-IN" sz="7200" dirty="0"/>
              <a:t> encoding scheme rather than </a:t>
            </a:r>
            <a:r>
              <a:rPr lang="en-IN" sz="7200" dirty="0">
                <a:hlinkClick r:id="rId2"/>
              </a:rPr>
              <a:t>FHSS</a:t>
            </a:r>
            <a:r>
              <a:rPr lang="en-IN" sz="7200" dirty="0"/>
              <a:t> or </a:t>
            </a:r>
            <a:r>
              <a:rPr lang="en-IN" sz="7200" dirty="0">
                <a:hlinkClick r:id="rId3"/>
              </a:rPr>
              <a:t>DSSS</a:t>
            </a:r>
            <a:r>
              <a:rPr lang="en-IN" sz="7200" dirty="0"/>
              <a:t>.</a:t>
            </a:r>
          </a:p>
          <a:p>
            <a:pPr algn="just" fontAlgn="base"/>
            <a:r>
              <a:rPr lang="en-IN" sz="7200" b="1" dirty="0">
                <a:hlinkClick r:id="rId5"/>
              </a:rPr>
              <a:t>802.11b</a:t>
            </a:r>
            <a:r>
              <a:rPr lang="en-IN" sz="7200" dirty="0"/>
              <a:t> (also referred to as 802.11 High Rate or Wi-Fi) — an extension to 802.11 that applies to wireless LANS and provides 11 Mbps transmission (with a fallback to 5.5, 2 and 1-Mbps) in the 2.4 GHz band. 802.11b uses only </a:t>
            </a:r>
            <a:r>
              <a:rPr lang="en-IN" sz="7200" dirty="0">
                <a:hlinkClick r:id="rId3"/>
              </a:rPr>
              <a:t>DSSS</a:t>
            </a:r>
            <a:r>
              <a:rPr lang="en-IN" sz="7200" dirty="0"/>
              <a:t>. 802.11b was a 1999 ratification to the original 802.11 standard, allowing wireless functionality comparable to Ethernet.</a:t>
            </a:r>
          </a:p>
          <a:p>
            <a:pPr algn="just" fontAlgn="base"/>
            <a:r>
              <a:rPr lang="en-IN" sz="7200" b="1" dirty="0">
                <a:hlinkClick r:id="rId6"/>
              </a:rPr>
              <a:t>802.11e</a:t>
            </a:r>
            <a:r>
              <a:rPr lang="en-IN" sz="7200" dirty="0"/>
              <a:t> — a wireless draft standard that defines the </a:t>
            </a:r>
            <a:r>
              <a:rPr lang="en-IN" sz="7200" b="1" i="1" dirty="0"/>
              <a:t>Q</a:t>
            </a:r>
            <a:r>
              <a:rPr lang="en-IN" sz="7200" i="1" dirty="0"/>
              <a:t>uality </a:t>
            </a:r>
            <a:r>
              <a:rPr lang="en-IN" sz="7200" b="1" i="1" dirty="0"/>
              <a:t>o</a:t>
            </a:r>
            <a:r>
              <a:rPr lang="en-IN" sz="7200" i="1" dirty="0"/>
              <a:t>f </a:t>
            </a:r>
            <a:r>
              <a:rPr lang="en-IN" sz="7200" b="1" i="1" dirty="0"/>
              <a:t>S</a:t>
            </a:r>
            <a:r>
              <a:rPr lang="en-IN" sz="7200" i="1" dirty="0"/>
              <a:t>ervice</a:t>
            </a:r>
            <a:r>
              <a:rPr lang="en-IN" sz="7200" dirty="0"/>
              <a:t> (</a:t>
            </a:r>
            <a:r>
              <a:rPr lang="en-IN" sz="7200" dirty="0" err="1">
                <a:hlinkClick r:id="rId7"/>
              </a:rPr>
              <a:t>QoS</a:t>
            </a:r>
            <a:r>
              <a:rPr lang="en-IN" sz="7200" dirty="0"/>
              <a:t>) support for LANs, and is an enhancement to the 802.11a and 802.11b wireless LAN (WLAN) specifications. 802.11e adds </a:t>
            </a:r>
            <a:r>
              <a:rPr lang="en-IN" sz="7200" dirty="0" err="1"/>
              <a:t>QoS</a:t>
            </a:r>
            <a:r>
              <a:rPr lang="en-IN" sz="7200" dirty="0"/>
              <a:t> features and multimedia support to the existing IEEE 802.11b and IEEE 802.11a wireless standards, while maintaining full backward compatibility with these standards.</a:t>
            </a:r>
          </a:p>
          <a:p>
            <a:pPr algn="just" fontAlgn="base"/>
            <a:r>
              <a:rPr lang="en-IN" sz="7200" b="1" dirty="0">
                <a:hlinkClick r:id="rId8"/>
              </a:rPr>
              <a:t>802.11g</a:t>
            </a:r>
            <a:r>
              <a:rPr lang="en-IN" sz="7200" dirty="0"/>
              <a:t> — applies to wireless LANs and is used for transmission over short distances at up to 54-Mbps in the 2.4 GHz bands</a:t>
            </a:r>
            <a:r>
              <a:rPr lang="en-IN" sz="7200" dirty="0" smtClean="0"/>
              <a:t>.</a:t>
            </a:r>
          </a:p>
          <a:p>
            <a:pPr algn="just" fontAlgn="base"/>
            <a:r>
              <a:rPr lang="en-IN" sz="7200" b="1" dirty="0" smtClean="0">
                <a:hlinkClick r:id="rId9"/>
              </a:rPr>
              <a:t>802.11n</a:t>
            </a:r>
            <a:r>
              <a:rPr lang="en-IN" sz="7200" dirty="0" smtClean="0"/>
              <a:t> — 802.11n builds upon previous 802.11 standards by adding </a:t>
            </a:r>
            <a:r>
              <a:rPr lang="en-IN" sz="7200" b="1" i="1" dirty="0" smtClean="0"/>
              <a:t>m</a:t>
            </a:r>
            <a:r>
              <a:rPr lang="en-IN" sz="7200" i="1" dirty="0" smtClean="0"/>
              <a:t>ultiple-</a:t>
            </a:r>
            <a:r>
              <a:rPr lang="en-IN" sz="7200" b="1" i="1" dirty="0" smtClean="0"/>
              <a:t>i</a:t>
            </a:r>
            <a:r>
              <a:rPr lang="en-IN" sz="7200" i="1" dirty="0" smtClean="0"/>
              <a:t>nput </a:t>
            </a:r>
            <a:r>
              <a:rPr lang="en-IN" sz="7200" b="1" i="1" dirty="0" smtClean="0"/>
              <a:t>m</a:t>
            </a:r>
            <a:r>
              <a:rPr lang="en-IN" sz="7200" i="1" dirty="0" smtClean="0"/>
              <a:t>ultiple-</a:t>
            </a:r>
            <a:r>
              <a:rPr lang="en-IN" sz="7200" b="1" i="1" dirty="0" smtClean="0"/>
              <a:t>o</a:t>
            </a:r>
            <a:r>
              <a:rPr lang="en-IN" sz="7200" i="1" dirty="0" smtClean="0"/>
              <a:t>utput</a:t>
            </a:r>
            <a:r>
              <a:rPr lang="en-IN" sz="7200" dirty="0" smtClean="0"/>
              <a:t>(</a:t>
            </a:r>
            <a:r>
              <a:rPr lang="en-IN" sz="7200" dirty="0" smtClean="0">
                <a:hlinkClick r:id="rId10"/>
              </a:rPr>
              <a:t>MIMO</a:t>
            </a:r>
            <a:r>
              <a:rPr lang="en-IN" sz="7200" dirty="0" smtClean="0"/>
              <a:t>). The additional transmitter and receiver antennas allow for increased data throughput through spatial multiplexing and increased range by exploiting the spatial diversity through coding schemes like </a:t>
            </a:r>
            <a:r>
              <a:rPr lang="en-IN" sz="7200" dirty="0" err="1" smtClean="0"/>
              <a:t>Alamouti</a:t>
            </a:r>
            <a:r>
              <a:rPr lang="en-IN" sz="7200" dirty="0" smtClean="0"/>
              <a:t> coding</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990600"/>
          </a:xfrm>
        </p:spPr>
        <p:txBody>
          <a:bodyPr/>
          <a:lstStyle/>
          <a:p>
            <a:r>
              <a:rPr lang="en-US" dirty="0" smtClean="0"/>
              <a:t>IEEE 802.11 Standards</a:t>
            </a:r>
            <a:endParaRPr lang="en-US" dirty="0"/>
          </a:p>
        </p:txBody>
      </p:sp>
      <p:sp>
        <p:nvSpPr>
          <p:cNvPr id="3" name="Content Placeholder 2"/>
          <p:cNvSpPr>
            <a:spLocks noGrp="1"/>
          </p:cNvSpPr>
          <p:nvPr>
            <p:ph idx="1"/>
          </p:nvPr>
        </p:nvSpPr>
        <p:spPr>
          <a:xfrm>
            <a:off x="381000" y="762000"/>
            <a:ext cx="8534400" cy="6096000"/>
          </a:xfrm>
        </p:spPr>
        <p:txBody>
          <a:bodyPr>
            <a:noAutofit/>
          </a:bodyPr>
          <a:lstStyle/>
          <a:p>
            <a:pPr algn="just" fontAlgn="base"/>
            <a:r>
              <a:rPr lang="en-IN" sz="1500" b="1" dirty="0" smtClean="0">
                <a:hlinkClick r:id="rId2"/>
              </a:rPr>
              <a:t>802.11ac</a:t>
            </a:r>
            <a:r>
              <a:rPr lang="en-IN" sz="1500" dirty="0"/>
              <a:t> — 802.11ac builds upon previous 802.11 standards, particularly the 802.11n standard, to deliver data rates of 433Mbps per spatial stream, or 1.3Gbps in a three-antenna (three stream) design. The 802.11ac specification operates only in the 5 GHz frequency range and features support for wider channels (80MHz and 160MHz) and </a:t>
            </a:r>
            <a:r>
              <a:rPr lang="en-IN" sz="1500" dirty="0" err="1"/>
              <a:t>beamforming</a:t>
            </a:r>
            <a:r>
              <a:rPr lang="en-IN" sz="1500" dirty="0"/>
              <a:t> capabilities by default to help achieve its higher wireless speeds.</a:t>
            </a:r>
          </a:p>
          <a:p>
            <a:pPr algn="just" fontAlgn="base"/>
            <a:r>
              <a:rPr lang="en-IN" sz="1500" b="1" dirty="0">
                <a:hlinkClick r:id="rId3"/>
              </a:rPr>
              <a:t>802.11ac Wave 2</a:t>
            </a:r>
            <a:r>
              <a:rPr lang="en-IN" sz="1500" dirty="0"/>
              <a:t> — 802.11ac Wave 2 is an update for the original 802.11ac spec that uses </a:t>
            </a:r>
            <a:r>
              <a:rPr lang="en-IN" sz="1500" dirty="0">
                <a:hlinkClick r:id="rId4"/>
              </a:rPr>
              <a:t>MU-</a:t>
            </a:r>
            <a:r>
              <a:rPr lang="en-IN" sz="1500" dirty="0" err="1">
                <a:hlinkClick r:id="rId4"/>
              </a:rPr>
              <a:t>MIMO</a:t>
            </a:r>
            <a:r>
              <a:rPr lang="en-IN" sz="1500" dirty="0" err="1"/>
              <a:t>technology</a:t>
            </a:r>
            <a:r>
              <a:rPr lang="en-IN" sz="1500" dirty="0"/>
              <a:t> and other advancements to help increase theoretical maximum wireless speeds for the spec to 6.93 </a:t>
            </a:r>
            <a:r>
              <a:rPr lang="en-IN" sz="1500" dirty="0" err="1"/>
              <a:t>Gbps</a:t>
            </a:r>
            <a:r>
              <a:rPr lang="en-IN" sz="1500" dirty="0"/>
              <a:t>.</a:t>
            </a:r>
          </a:p>
          <a:p>
            <a:pPr algn="just" fontAlgn="base"/>
            <a:r>
              <a:rPr lang="en-IN" sz="1500" b="1" dirty="0">
                <a:hlinkClick r:id="rId5"/>
              </a:rPr>
              <a:t>802.11ad</a:t>
            </a:r>
            <a:r>
              <a:rPr lang="en-IN" sz="1500" dirty="0"/>
              <a:t> — 802.11ad is a wireless specification under development that will operate in the 60GHz frequency band and offer much higher transfer rates than previous 802.11 specs, with a theoretical maximum transfer rate of up to 7Gbps (</a:t>
            </a:r>
            <a:r>
              <a:rPr lang="en-IN" sz="1500" dirty="0">
                <a:hlinkClick r:id="rId6"/>
              </a:rPr>
              <a:t>Gigabits per second</a:t>
            </a:r>
            <a:r>
              <a:rPr lang="en-IN" sz="1500" dirty="0"/>
              <a:t>).</a:t>
            </a:r>
          </a:p>
          <a:p>
            <a:pPr algn="just" fontAlgn="base"/>
            <a:r>
              <a:rPr lang="en-IN" sz="1500" b="1" dirty="0">
                <a:hlinkClick r:id="rId7"/>
              </a:rPr>
              <a:t>802.11ah</a:t>
            </a:r>
            <a:r>
              <a:rPr lang="en-IN" sz="1500" dirty="0"/>
              <a:t>— Also known as </a:t>
            </a:r>
            <a:r>
              <a:rPr lang="en-IN" sz="1500" dirty="0">
                <a:hlinkClick r:id="rId8"/>
              </a:rPr>
              <a:t>Wi-Fi </a:t>
            </a:r>
            <a:r>
              <a:rPr lang="en-IN" sz="1500" dirty="0" err="1">
                <a:hlinkClick r:id="rId8"/>
              </a:rPr>
              <a:t>HaLow</a:t>
            </a:r>
            <a:r>
              <a:rPr lang="en-IN" sz="1500" dirty="0"/>
              <a:t>, 802.11ah is the first Wi-Fi specification to operate in frequency bands below one gigahertz (900 MHz), and it has a range of nearly twice that of other Wi-Fi technologies. It's also able to penetrate walls and other barriers considerably better than previous Wi-Fi standards.</a:t>
            </a:r>
          </a:p>
          <a:p>
            <a:pPr algn="just" fontAlgn="base"/>
            <a:r>
              <a:rPr lang="en-IN" sz="1500" b="1" dirty="0">
                <a:hlinkClick r:id="rId9"/>
              </a:rPr>
              <a:t>802.11r</a:t>
            </a:r>
            <a:r>
              <a:rPr lang="en-IN" sz="1500" dirty="0"/>
              <a:t> -  802.11r, also called </a:t>
            </a:r>
            <a:r>
              <a:rPr lang="en-IN" sz="1500" i="1" dirty="0"/>
              <a:t>Fast </a:t>
            </a:r>
            <a:r>
              <a:rPr lang="en-IN" sz="1500" b="1" i="1" dirty="0"/>
              <a:t>B</a:t>
            </a:r>
            <a:r>
              <a:rPr lang="en-IN" sz="1500" i="1" dirty="0"/>
              <a:t>asic </a:t>
            </a:r>
            <a:r>
              <a:rPr lang="en-IN" sz="1500" b="1" i="1" dirty="0"/>
              <a:t>S</a:t>
            </a:r>
            <a:r>
              <a:rPr lang="en-IN" sz="1500" i="1" dirty="0"/>
              <a:t>ervice </a:t>
            </a:r>
            <a:r>
              <a:rPr lang="en-IN" sz="1500" b="1" i="1" dirty="0"/>
              <a:t>S</a:t>
            </a:r>
            <a:r>
              <a:rPr lang="en-IN" sz="1500" i="1" dirty="0"/>
              <a:t>et</a:t>
            </a:r>
            <a:r>
              <a:rPr lang="en-IN" sz="1500" dirty="0"/>
              <a:t> (</a:t>
            </a:r>
            <a:r>
              <a:rPr lang="en-IN" sz="1500" dirty="0">
                <a:hlinkClick r:id="rId10"/>
              </a:rPr>
              <a:t>BSS</a:t>
            </a:r>
            <a:r>
              <a:rPr lang="en-IN" sz="1500" dirty="0"/>
              <a:t>) Transition, supports </a:t>
            </a:r>
            <a:r>
              <a:rPr lang="en-IN" sz="1500" dirty="0" err="1">
                <a:hlinkClick r:id="rId11"/>
              </a:rPr>
              <a:t>VoWi-Fi</a:t>
            </a:r>
            <a:r>
              <a:rPr lang="en-IN" sz="1500" dirty="0"/>
              <a:t> handoff between access points to enable </a:t>
            </a:r>
            <a:r>
              <a:rPr lang="en-IN" sz="1500" dirty="0">
                <a:hlinkClick r:id="rId12"/>
              </a:rPr>
              <a:t>VoIP</a:t>
            </a:r>
            <a:r>
              <a:rPr lang="en-IN" sz="1500" dirty="0"/>
              <a:t> roaming on a </a:t>
            </a:r>
            <a:r>
              <a:rPr lang="en-IN" sz="1500" dirty="0">
                <a:hlinkClick r:id="rId13"/>
              </a:rPr>
              <a:t>Wi-Fi</a:t>
            </a:r>
            <a:r>
              <a:rPr lang="en-IN" sz="1500" dirty="0"/>
              <a:t> network with </a:t>
            </a:r>
            <a:r>
              <a:rPr lang="en-IN" sz="1500" dirty="0">
                <a:hlinkClick r:id="rId14"/>
              </a:rPr>
              <a:t>802.1X</a:t>
            </a:r>
            <a:r>
              <a:rPr lang="en-IN" sz="1500" dirty="0"/>
              <a:t> authentication.</a:t>
            </a:r>
          </a:p>
          <a:p>
            <a:pPr algn="just" fontAlgn="base"/>
            <a:r>
              <a:rPr lang="en-IN" sz="1500" b="1" dirty="0">
                <a:hlinkClick r:id="rId14"/>
              </a:rPr>
              <a:t>802.1X</a:t>
            </a:r>
            <a:r>
              <a:rPr lang="en-IN" sz="1500" dirty="0"/>
              <a:t> — Not to be confused with 802.11x (which is the term used to describe the family of 802.11 standards) 802.1X is an IEEE standard for port-based Network Access Control that allows network administrators to restricted use of IEEE 802 LAN service access points to secure communication between authenticated and authorized devices. </a:t>
            </a:r>
          </a:p>
          <a:p>
            <a:pPr algn="just">
              <a:buNone/>
            </a:pPr>
            <a:r>
              <a:rPr lang="en-US" sz="1500" dirty="0" smtClean="0"/>
              <a:t>					https://www.webopedia.com/TERM/8/802_11.html</a:t>
            </a:r>
            <a:endParaRPr lang="en-US" sz="15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LAN Protocols</a:t>
            </a:r>
            <a:endParaRPr lang="en-US" dirty="0"/>
          </a:p>
        </p:txBody>
      </p:sp>
      <p:sp>
        <p:nvSpPr>
          <p:cNvPr id="3" name="Content Placeholder 2"/>
          <p:cNvSpPr>
            <a:spLocks noGrp="1"/>
          </p:cNvSpPr>
          <p:nvPr>
            <p:ph idx="1"/>
          </p:nvPr>
        </p:nvSpPr>
        <p:spPr/>
        <p:txBody>
          <a:bodyPr>
            <a:noAutofit/>
          </a:bodyPr>
          <a:lstStyle/>
          <a:p>
            <a:pPr algn="just"/>
            <a:r>
              <a:rPr lang="en-IN" sz="2000" dirty="0" smtClean="0"/>
              <a:t>MACA</a:t>
            </a:r>
            <a:r>
              <a:rPr lang="en-IN" sz="2000" dirty="0"/>
              <a:t>, a wireless network node announces that it is going to send the data frame, informing the other nodes to remain silent. When a node intends to transmit the data frame, it communicates using a signal known as Request-To-Send (RTS) that includes the length of the data frame to transmit. If the recipient permits the transmission, it responds back to the sender with a signal known as Clear-To-Send (CTS), which includes the length of the data frame that it is about to receive.</a:t>
            </a:r>
          </a:p>
          <a:p>
            <a:pPr algn="just"/>
            <a:r>
              <a:rPr lang="en-IN" sz="2000" dirty="0"/>
              <a:t>In the meantime, the nodes that listen to the RTS signal must remain silent until the data is fully transmitted in order to avoid conflict with CTS. Collisions among RTS packets may still occur in MACA, but they are minimized using a randomized exponential back-off strategy, much like the one that is used in regular Carrier Sense Multiple Access (CSMA).</a:t>
            </a:r>
            <a:br>
              <a:rPr lang="en-IN" sz="2000" dirty="0"/>
            </a:br>
            <a:endParaRPr lang="en-IN" sz="2000" dirty="0"/>
          </a:p>
          <a:p>
            <a:pPr algn="just"/>
            <a:endParaRPr lang="en-IN" sz="2000" dirty="0" smtClean="0"/>
          </a:p>
          <a:p>
            <a:pPr algn="just"/>
            <a:endParaRPr lang="en-IN" sz="2000" dirty="0"/>
          </a:p>
          <a:p>
            <a:endParaRPr lang="en-IN" sz="1800" dirty="0" smtClean="0"/>
          </a:p>
          <a:p>
            <a:endParaRPr lang="en-IN" sz="1800" dirty="0"/>
          </a:p>
          <a:p>
            <a:endParaRPr lang="en-IN" sz="1800" dirty="0" smtClean="0"/>
          </a:p>
          <a:p>
            <a:endParaRPr lang="en-IN" sz="1800" dirty="0"/>
          </a:p>
          <a:p>
            <a:endParaRPr lang="en-IN" sz="180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LAN Protocols</a:t>
            </a:r>
            <a:endParaRPr lang="en-US" dirty="0"/>
          </a:p>
        </p:txBody>
      </p:sp>
      <p:sp>
        <p:nvSpPr>
          <p:cNvPr id="3" name="Content Placeholder 2"/>
          <p:cNvSpPr>
            <a:spLocks noGrp="1"/>
          </p:cNvSpPr>
          <p:nvPr>
            <p:ph idx="1"/>
          </p:nvPr>
        </p:nvSpPr>
        <p:spPr/>
        <p:txBody>
          <a:bodyPr>
            <a:normAutofit fontScale="55000" lnSpcReduction="20000"/>
          </a:bodyPr>
          <a:lstStyle/>
          <a:p>
            <a:pPr algn="just"/>
            <a:r>
              <a:rPr lang="en-IN" sz="2900" dirty="0" smtClean="0"/>
              <a:t>Although collisions can occur between RTS packets, MACA still has an edge over CSMA, provided that the RTS packets are substantially smaller compared to the data packets. If the RTS packets are significantly smaller, the collisions between RTS packets create less impact.</a:t>
            </a:r>
          </a:p>
          <a:p>
            <a:pPr algn="just">
              <a:buNone/>
            </a:pPr>
            <a:endParaRPr lang="en-IN" sz="2900" dirty="0" smtClean="0"/>
          </a:p>
          <a:p>
            <a:pPr algn="just"/>
            <a:r>
              <a:rPr lang="en-IN" sz="2900" dirty="0" smtClean="0"/>
              <a:t>WLAN data transmission collisions can still happen, and MACA for Wireless (MACAW) is brought to extend the functionality of MACA. It demands nodes to send acknowledgments after every successful frame transmission. MACAW is commonly used in ad hoc networks. Moreover, it is the basis of various other MAC protocols found in wireless sensor networks (WSN).</a:t>
            </a:r>
          </a:p>
          <a:p>
            <a:pPr algn="just">
              <a:buNone/>
            </a:pPr>
            <a:r>
              <a:rPr lang="en-US" sz="2900" dirty="0" smtClean="0"/>
              <a:t>	</a:t>
            </a:r>
          </a:p>
          <a:p>
            <a:pPr algn="just">
              <a:buNone/>
            </a:pPr>
            <a:r>
              <a:rPr lang="en-US" sz="2900" dirty="0" smtClean="0"/>
              <a:t>										                                             https://www.techopedia.com/</a:t>
            </a:r>
          </a:p>
          <a:p>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Benefites</a:t>
            </a:r>
            <a:r>
              <a:rPr lang="en-US" dirty="0" smtClean="0"/>
              <a:t>  of Wireless LAN</a:t>
            </a:r>
            <a:endParaRPr lang="en-US" dirty="0"/>
          </a:p>
        </p:txBody>
      </p:sp>
      <p:sp>
        <p:nvSpPr>
          <p:cNvPr id="3" name="Content Placeholder 2"/>
          <p:cNvSpPr>
            <a:spLocks noGrp="1"/>
          </p:cNvSpPr>
          <p:nvPr>
            <p:ph idx="1"/>
          </p:nvPr>
        </p:nvSpPr>
        <p:spPr/>
        <p:txBody>
          <a:bodyPr>
            <a:normAutofit fontScale="92500" lnSpcReduction="10000"/>
          </a:bodyPr>
          <a:lstStyle/>
          <a:p>
            <a:r>
              <a:rPr lang="en-IN" b="1" dirty="0"/>
              <a:t>Mobility</a:t>
            </a:r>
          </a:p>
          <a:p>
            <a:pPr algn="just">
              <a:buNone/>
            </a:pPr>
            <a:r>
              <a:rPr lang="en-IN" dirty="0" smtClean="0"/>
              <a:t>	Mobility </a:t>
            </a:r>
            <a:r>
              <a:rPr lang="en-IN" dirty="0"/>
              <a:t>enables users to physically move while using an appliance, such as a handheld PC or data collector. Many jobs require workers to be mobile—these include inventory clerks, healthcare workers, policemen, and emergency care specialists. Of course, </a:t>
            </a:r>
            <a:r>
              <a:rPr lang="en-IN" dirty="0" err="1"/>
              <a:t>wireline</a:t>
            </a:r>
            <a:r>
              <a:rPr lang="en-IN" dirty="0"/>
              <a:t> networks require a physical tether between the user's workstation and the network's resources, which makes access to these resources impossible while roaming about the building or elsewhere. This freedom of movement results in significant return on investments due to gains in efficiency.</a:t>
            </a:r>
          </a:p>
          <a:p>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Benefites</a:t>
            </a:r>
            <a:r>
              <a:rPr lang="en-US" dirty="0" smtClean="0"/>
              <a:t>  of Wireless LAN</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IN" b="1" dirty="0"/>
              <a:t>Installation in Difficult-to-Wire Areas</a:t>
            </a:r>
          </a:p>
          <a:p>
            <a:pPr algn="just">
              <a:buNone/>
            </a:pPr>
            <a:r>
              <a:rPr lang="en-IN" dirty="0" smtClean="0"/>
              <a:t>	The </a:t>
            </a:r>
            <a:r>
              <a:rPr lang="en-IN" dirty="0"/>
              <a:t>implementation of wireless networks offers many tangible cost savings when performing installations in difficult-to-wire areas. If rivers, freeways, or other obstacles separate buildings that you want to connect, a wireless solution may be much more economical than installing physical cable or leasing communications circuits, such as T1 service or 56Kbps lines. Some organizations spend thousands or even millions of dollars to install physical links with nearby facilities. If you are facing this type of installation, consider wireless networking as an alternative. The deployment of wireless networking in these situations costs thousands of dollars but will result in a definite cost savings in the long run.</a:t>
            </a:r>
          </a:p>
          <a:p>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c15f04"/>
          <p:cNvPicPr preferRelativeResize="0">
            <a:picLocks noChangeAspect="1" noChangeArrowheads="1"/>
          </p:cNvPicPr>
          <p:nvPr/>
        </p:nvPicPr>
        <p:blipFill>
          <a:blip r:embed="rId2"/>
          <a:srcRect/>
          <a:stretch>
            <a:fillRect/>
          </a:stretch>
        </p:blipFill>
        <p:spPr bwMode="auto">
          <a:xfrm>
            <a:off x="457200" y="3870325"/>
            <a:ext cx="7315200" cy="2759075"/>
          </a:xfrm>
          <a:prstGeom prst="rect">
            <a:avLst/>
          </a:prstGeom>
          <a:noFill/>
          <a:ln w="9525">
            <a:noFill/>
            <a:miter lim="800000"/>
            <a:headEnd/>
            <a:tailEnd/>
          </a:ln>
        </p:spPr>
      </p:pic>
      <p:sp>
        <p:nvSpPr>
          <p:cNvPr id="17411" name="Rectangle 2"/>
          <p:cNvSpPr>
            <a:spLocks noGrp="1" noChangeArrowheads="1"/>
          </p:cNvSpPr>
          <p:nvPr>
            <p:ph type="title"/>
          </p:nvPr>
        </p:nvSpPr>
        <p:spPr/>
        <p:txBody>
          <a:bodyPr/>
          <a:lstStyle/>
          <a:p>
            <a:pPr eaLnBrk="1" hangingPunct="1"/>
            <a:r>
              <a:rPr lang="en-US" smtClean="0">
                <a:solidFill>
                  <a:schemeClr val="tx1"/>
                </a:solidFill>
              </a:rPr>
              <a:t>Packet Switching</a:t>
            </a:r>
          </a:p>
        </p:txBody>
      </p:sp>
      <p:sp>
        <p:nvSpPr>
          <p:cNvPr id="17412" name="Rectangle 3"/>
          <p:cNvSpPr>
            <a:spLocks noGrp="1" noChangeArrowheads="1"/>
          </p:cNvSpPr>
          <p:nvPr>
            <p:ph idx="1"/>
          </p:nvPr>
        </p:nvSpPr>
        <p:spPr>
          <a:xfrm>
            <a:off x="457200" y="1676400"/>
            <a:ext cx="8229600" cy="2286000"/>
          </a:xfrm>
        </p:spPr>
        <p:txBody>
          <a:bodyPr/>
          <a:lstStyle/>
          <a:p>
            <a:pPr eaLnBrk="1" hangingPunct="1"/>
            <a:r>
              <a:rPr lang="en-US" sz="2400" smtClean="0"/>
              <a:t>To improve the efficiency of transferring information over a shared communication line, messages are divided into fixed-sized, numbered </a:t>
            </a:r>
            <a:r>
              <a:rPr lang="en-US" sz="2400" b="1" smtClean="0">
                <a:solidFill>
                  <a:srgbClr val="3333FF"/>
                </a:solidFill>
              </a:rPr>
              <a:t>packets</a:t>
            </a:r>
            <a:endParaRPr lang="en-US" sz="2400" smtClean="0"/>
          </a:p>
          <a:p>
            <a:pPr eaLnBrk="1" hangingPunct="1"/>
            <a:r>
              <a:rPr lang="en-US" sz="2400" smtClean="0"/>
              <a:t>Network devices called routers are used to direct packets between networks</a:t>
            </a:r>
            <a:endParaRPr lang="en-US" smtClean="0"/>
          </a:p>
        </p:txBody>
      </p:sp>
      <p:sp>
        <p:nvSpPr>
          <p:cNvPr id="17413" name="Text Box 5"/>
          <p:cNvSpPr txBox="1">
            <a:spLocks noChangeArrowheads="1"/>
          </p:cNvSpPr>
          <p:nvPr/>
        </p:nvSpPr>
        <p:spPr bwMode="auto">
          <a:xfrm>
            <a:off x="7543800" y="3810000"/>
            <a:ext cx="1409700" cy="954088"/>
          </a:xfrm>
          <a:prstGeom prst="rect">
            <a:avLst/>
          </a:prstGeom>
          <a:noFill/>
          <a:ln w="9525">
            <a:noFill/>
            <a:miter lim="800000"/>
            <a:headEnd/>
            <a:tailEnd/>
          </a:ln>
        </p:spPr>
        <p:txBody>
          <a:bodyPr>
            <a:spAutoFit/>
          </a:bodyPr>
          <a:lstStyle/>
          <a:p>
            <a:r>
              <a:rPr lang="en-US" altLang="en-US" sz="1400" b="1">
                <a:latin typeface="Arial" charset="0"/>
              </a:rPr>
              <a:t>Messages sent by packet switching</a:t>
            </a:r>
          </a:p>
        </p:txBody>
      </p:sp>
    </p:spTree>
  </p:cSld>
  <p:clrMapOvr>
    <a:masterClrMapping/>
  </p:clrMapOvr>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Benefites</a:t>
            </a:r>
            <a:r>
              <a:rPr lang="en-US" dirty="0" smtClean="0"/>
              <a:t>  of Wireless LAN</a:t>
            </a:r>
            <a:endParaRPr lang="en-US" dirty="0"/>
          </a:p>
        </p:txBody>
      </p:sp>
      <p:sp>
        <p:nvSpPr>
          <p:cNvPr id="3" name="Content Placeholder 2"/>
          <p:cNvSpPr>
            <a:spLocks noGrp="1"/>
          </p:cNvSpPr>
          <p:nvPr>
            <p:ph idx="1"/>
          </p:nvPr>
        </p:nvSpPr>
        <p:spPr/>
        <p:txBody>
          <a:bodyPr/>
          <a:lstStyle/>
          <a:p>
            <a:r>
              <a:rPr lang="en-US" b="1" dirty="0"/>
              <a:t>Increased Reliability</a:t>
            </a:r>
          </a:p>
          <a:p>
            <a:pPr algn="just">
              <a:buNone/>
            </a:pPr>
            <a:r>
              <a:rPr lang="en-IN" dirty="0" smtClean="0"/>
              <a:t>	An </a:t>
            </a:r>
            <a:r>
              <a:rPr lang="en-IN" dirty="0"/>
              <a:t>advantage of wireless networking, therefore, results from the use of less cable. This reduces the downtime of the network and the costs associated with replacing cables.</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Benefites</a:t>
            </a:r>
            <a:r>
              <a:rPr lang="en-US" dirty="0" smtClean="0"/>
              <a:t>  of Wireless LAN</a:t>
            </a:r>
            <a:endParaRPr lang="en-US" dirty="0"/>
          </a:p>
        </p:txBody>
      </p:sp>
      <p:sp>
        <p:nvSpPr>
          <p:cNvPr id="3" name="Content Placeholder 2"/>
          <p:cNvSpPr>
            <a:spLocks noGrp="1"/>
          </p:cNvSpPr>
          <p:nvPr>
            <p:ph idx="1"/>
          </p:nvPr>
        </p:nvSpPr>
        <p:spPr/>
        <p:txBody>
          <a:bodyPr>
            <a:normAutofit fontScale="85000" lnSpcReduction="20000"/>
          </a:bodyPr>
          <a:lstStyle/>
          <a:p>
            <a:pPr algn="just">
              <a:buNone/>
            </a:pPr>
            <a:r>
              <a:rPr lang="en-IN" b="1" dirty="0"/>
              <a:t>Reduced Installation Time</a:t>
            </a:r>
          </a:p>
          <a:p>
            <a:pPr algn="just"/>
            <a:r>
              <a:rPr lang="en-IN" dirty="0"/>
              <a:t>The installation of cabling is often a time-consuming activity. For LANs, installers must pull twisted-pair wires above the ceiling and drop cables through walls to network outlets that they must affix to the wall. These tasks can take days or weeks, depending on the size of the installation. The installation of optical </a:t>
            </a:r>
            <a:r>
              <a:rPr lang="en-IN" dirty="0" err="1"/>
              <a:t>fiber</a:t>
            </a:r>
            <a:r>
              <a:rPr lang="en-IN" dirty="0"/>
              <a:t> between buildings within the same geographical area consists of digging trenches to lay the </a:t>
            </a:r>
            <a:r>
              <a:rPr lang="en-IN" dirty="0" err="1"/>
              <a:t>fiber</a:t>
            </a:r>
            <a:r>
              <a:rPr lang="en-IN" dirty="0"/>
              <a:t> or pulling the </a:t>
            </a:r>
            <a:r>
              <a:rPr lang="en-IN" dirty="0" err="1"/>
              <a:t>fiber</a:t>
            </a:r>
            <a:r>
              <a:rPr lang="en-IN" dirty="0"/>
              <a:t> through an existing conduit. You might need weeks or possibly months to receive right-of-way approvals and dig through ground and asphalt.</a:t>
            </a:r>
          </a:p>
          <a:p>
            <a:pPr algn="just"/>
            <a:r>
              <a:rPr lang="en-IN" dirty="0"/>
              <a:t>The deployment of wireless networks greatly reduces the need for cable installation, making the network available for use much sooner. </a:t>
            </a:r>
          </a:p>
          <a:p>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Wireless LAN</a:t>
            </a:r>
            <a:endParaRPr lang="en-US" dirty="0"/>
          </a:p>
        </p:txBody>
      </p:sp>
      <p:sp>
        <p:nvSpPr>
          <p:cNvPr id="3" name="Content Placeholder 2"/>
          <p:cNvSpPr>
            <a:spLocks noGrp="1"/>
          </p:cNvSpPr>
          <p:nvPr>
            <p:ph idx="1"/>
          </p:nvPr>
        </p:nvSpPr>
        <p:spPr/>
        <p:txBody>
          <a:bodyPr/>
          <a:lstStyle/>
          <a:p>
            <a:r>
              <a:rPr lang="en-US" b="1" dirty="0"/>
              <a:t>Long-Term Cost </a:t>
            </a:r>
            <a:r>
              <a:rPr lang="en-US" b="1" dirty="0" smtClean="0"/>
              <a:t>Savings</a:t>
            </a:r>
          </a:p>
          <a:p>
            <a:pPr lvl="3">
              <a:buNone/>
            </a:pPr>
            <a:r>
              <a:rPr lang="en-US" b="1" dirty="0"/>
              <a:t>	</a:t>
            </a:r>
            <a:r>
              <a:rPr lang="en-US" b="1" dirty="0" smtClean="0"/>
              <a:t>			</a:t>
            </a:r>
            <a:r>
              <a:rPr lang="en-US" dirty="0" smtClean="0"/>
              <a:t>http://www.informit.com/articles/</a:t>
            </a:r>
            <a:endParaRPr lang="en-US" dirty="0"/>
          </a:p>
          <a:p>
            <a:pPr>
              <a:buNone/>
            </a:pPr>
            <a:endParaRPr lang="en-US" dirty="0"/>
          </a:p>
        </p:txBody>
      </p:sp>
      <p:pic>
        <p:nvPicPr>
          <p:cNvPr id="4" name="Picture 3" descr="is.jpg"/>
          <p:cNvPicPr>
            <a:picLocks noChangeAspect="1"/>
          </p:cNvPicPr>
          <p:nvPr/>
        </p:nvPicPr>
        <p:blipFill>
          <a:blip r:embed="rId2"/>
          <a:stretch>
            <a:fillRect/>
          </a:stretch>
        </p:blipFill>
        <p:spPr>
          <a:xfrm>
            <a:off x="3124200" y="2667000"/>
            <a:ext cx="5486400" cy="37338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143000"/>
          </a:xfrm>
        </p:spPr>
        <p:txBody>
          <a:bodyPr/>
          <a:lstStyle/>
          <a:p>
            <a:r>
              <a:rPr lang="en-US" dirty="0" smtClean="0"/>
              <a:t>Architecture of Wireless LAN</a:t>
            </a:r>
            <a:endParaRPr lang="en-US" dirty="0"/>
          </a:p>
        </p:txBody>
      </p:sp>
      <p:sp>
        <p:nvSpPr>
          <p:cNvPr id="3" name="Content Placeholder 2"/>
          <p:cNvSpPr>
            <a:spLocks noGrp="1"/>
          </p:cNvSpPr>
          <p:nvPr>
            <p:ph idx="1"/>
          </p:nvPr>
        </p:nvSpPr>
        <p:spPr>
          <a:xfrm>
            <a:off x="228600" y="762000"/>
            <a:ext cx="8610600" cy="5943600"/>
          </a:xfrm>
        </p:spPr>
        <p:txBody>
          <a:bodyPr>
            <a:noAutofit/>
          </a:bodyPr>
          <a:lstStyle/>
          <a:p>
            <a:pPr algn="just"/>
            <a:endParaRPr lang="en-IN" sz="1800" b="1" dirty="0" smtClean="0"/>
          </a:p>
          <a:p>
            <a:pPr algn="just"/>
            <a:r>
              <a:rPr lang="en-IN" sz="1800" b="1" dirty="0" smtClean="0"/>
              <a:t>IEEE </a:t>
            </a:r>
            <a:r>
              <a:rPr lang="en-IN" sz="1800" b="1" dirty="0"/>
              <a:t>802.11 Architecture</a:t>
            </a:r>
            <a:endParaRPr lang="en-IN" sz="1800" dirty="0"/>
          </a:p>
          <a:p>
            <a:pPr algn="just"/>
            <a:r>
              <a:rPr lang="en-IN" sz="1800" dirty="0"/>
              <a:t>The smallest building block of a wireless LAN is a basic service set (BSS), which consists of some number of stations executing the same MAC protocol and competing for access to the same shared wireless medium.</a:t>
            </a:r>
          </a:p>
          <a:p>
            <a:pPr algn="just"/>
            <a:r>
              <a:rPr lang="en-IN" sz="1800" dirty="0"/>
              <a:t>A BSS may isolated or it may connect to a backbone distribution system (DS) through an access point (AP).</a:t>
            </a:r>
          </a:p>
          <a:p>
            <a:pPr algn="just"/>
            <a:r>
              <a:rPr lang="en-IN" sz="1800" dirty="0"/>
              <a:t>The AP functions as a bridge and a relay point. In a BSS, client stations do not communicate directly with one another.</a:t>
            </a:r>
          </a:p>
          <a:p>
            <a:pPr algn="just"/>
            <a:r>
              <a:rPr lang="en-IN" sz="1800" dirty="0"/>
              <a:t>Rather, if one station in the BSS wants to communicate with another station in the same BSS, the MAC frame first sent from the originating station to the AP, and then from the AP to the destination station</a:t>
            </a:r>
            <a:r>
              <a:rPr lang="en-IN" sz="1800" dirty="0" smtClean="0"/>
              <a:t>.</a:t>
            </a:r>
            <a:endParaRPr lang="en-IN" sz="18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pPr algn="just"/>
            <a:r>
              <a:rPr lang="en-IN" dirty="0"/>
              <a:t>Similarly, a MAC frame from a station in the BSS to a remote station sent from the local station to the AP and then relayed by the AP over the DS on its way to the destination station.</a:t>
            </a:r>
          </a:p>
          <a:p>
            <a:pPr algn="just"/>
            <a:r>
              <a:rPr lang="en-IN" dirty="0"/>
              <a:t>The BSS generally corresponds to what referred to as a cell in the literature. The DS can a switch, a wired network, or a wireless network.</a:t>
            </a:r>
          </a:p>
          <a:p>
            <a:pPr algn="just"/>
            <a:r>
              <a:rPr lang="en-IN" dirty="0"/>
              <a:t>When all the stations in the BSS mobile stations, with no connection to other BSSs, the BSS called an independent BSS (IBSS).</a:t>
            </a:r>
          </a:p>
          <a:p>
            <a:pPr algn="just"/>
            <a:r>
              <a:rPr lang="en-IN" dirty="0"/>
              <a:t>An IBSS is typically an ad hoc network. In an IBSS, the stations all communicate directly, and no AP involved.</a:t>
            </a:r>
          </a:p>
          <a:p>
            <a:endParaRPr lang="en-US" dirty="0"/>
          </a:p>
        </p:txBody>
      </p:sp>
      <p:sp>
        <p:nvSpPr>
          <p:cNvPr id="4" name="Slide Number Placeholder 3"/>
          <p:cNvSpPr>
            <a:spLocks noGrp="1"/>
          </p:cNvSpPr>
          <p:nvPr>
            <p:ph type="sldNum" sz="quarter" idx="12"/>
          </p:nvPr>
        </p:nvSpPr>
        <p:spPr/>
        <p:txBody>
          <a:bodyPr/>
          <a:lstStyle/>
          <a:p>
            <a:pPr>
              <a:defRPr/>
            </a:pPr>
            <a:r>
              <a:rPr lang="en-US" altLang="en-US" smtClean="0"/>
              <a:t>15-</a:t>
            </a:r>
            <a:fld id="{10D9A8F1-11A2-4844-9CF1-AC6A158B5371}" type="slidenum">
              <a:rPr lang="en-US" altLang="en-US" smtClean="0"/>
              <a:pPr>
                <a:defRPr/>
              </a:pPr>
              <a:t>144</a:t>
            </a:fld>
            <a:endParaRPr lang="en-US" altLang="en-US"/>
          </a:p>
        </p:txBody>
      </p:sp>
    </p:spTree>
    <p:extLst>
      <p:ext uri="{BB962C8B-B14F-4D97-AF65-F5344CB8AC3E}">
        <p14:creationId xmlns:p14="http://schemas.microsoft.com/office/powerpoint/2010/main" val="23938527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477000"/>
          </a:xfrm>
        </p:spPr>
        <p:txBody>
          <a:bodyPr>
            <a:noAutofit/>
          </a:bodyPr>
          <a:lstStyle/>
          <a:p>
            <a:pPr algn="just"/>
            <a:r>
              <a:rPr lang="en-IN" sz="1800" dirty="0" smtClean="0"/>
              <a:t>A simple configuration is shown in Figure, in which each station belongs to a single BSS; that is, each station is within wireless range only of other stations within the same BSS.</a:t>
            </a:r>
          </a:p>
          <a:p>
            <a:pPr algn="just"/>
            <a:r>
              <a:rPr lang="en-IN" sz="1800" dirty="0" smtClean="0"/>
              <a:t>It is also possible for two BSSs to overlap geographically so that a single station could participate in more than one BSS.</a:t>
            </a:r>
          </a:p>
          <a:p>
            <a:pPr algn="just"/>
            <a:r>
              <a:rPr lang="en-IN" sz="1800" dirty="0" smtClean="0"/>
              <a:t>Further, the association between a station and a BSS dynamic. Stations may turn off, come within range, and go out of range.</a:t>
            </a:r>
          </a:p>
          <a:p>
            <a:pPr algn="just"/>
            <a:r>
              <a:rPr lang="en-IN" sz="1800" dirty="0" smtClean="0"/>
              <a:t>An extended service set (ESS) consists of two or more basic service sets interconnected by a distribution system.</a:t>
            </a:r>
          </a:p>
          <a:p>
            <a:pPr algn="just"/>
            <a:r>
              <a:rPr lang="en-IN" sz="1800" dirty="0" smtClean="0"/>
              <a:t>Typically, the distribution system a wired backbone LAN but can any communications network.</a:t>
            </a:r>
          </a:p>
          <a:p>
            <a:pPr algn="just"/>
            <a:r>
              <a:rPr lang="en-IN" sz="1800" dirty="0" smtClean="0"/>
              <a:t>The extended service set appears as a single logical LAN to the logical link control (LLC) level.</a:t>
            </a:r>
          </a:p>
          <a:p>
            <a:pPr algn="just"/>
            <a:r>
              <a:rPr lang="en-IN" sz="1800" dirty="0" smtClean="0"/>
              <a:t>The figure indicates that an access point (AP) implemented as part of a station; the AP the logic within a station that provides access to the DS by providing DS services in addition to acting as a station.</a:t>
            </a:r>
          </a:p>
          <a:p>
            <a:pPr algn="just"/>
            <a:r>
              <a:rPr lang="en-IN" sz="1800" dirty="0" smtClean="0"/>
              <a:t>To integrate the IEEE 802.11 architecture with a traditional wired LAN, a portal used. The portal logic implemented in a device, such as a bridge or a router. That part of the wired LAN and that attached to the DS.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of Wireless LAN</a:t>
            </a:r>
            <a:endParaRPr lang="en-US" dirty="0"/>
          </a:p>
        </p:txBody>
      </p:sp>
      <p:pic>
        <p:nvPicPr>
          <p:cNvPr id="1026" name="Picture 2"/>
          <p:cNvPicPr>
            <a:picLocks noGrp="1" noChangeAspect="1" noChangeArrowheads="1"/>
          </p:cNvPicPr>
          <p:nvPr>
            <p:ph idx="1"/>
          </p:nvPr>
        </p:nvPicPr>
        <p:blipFill>
          <a:blip r:embed="rId2"/>
          <a:stretch>
            <a:fillRect/>
          </a:stretch>
        </p:blipFill>
        <p:spPr bwMode="auto">
          <a:xfrm>
            <a:off x="1081087" y="1854200"/>
            <a:ext cx="6981825" cy="4200525"/>
          </a:xfrm>
          <a:prstGeom prst="rect">
            <a:avLst/>
          </a:prstGeom>
          <a:noFill/>
          <a:ln w="9525">
            <a:noFill/>
            <a:miter lim="800000"/>
            <a:headEnd/>
            <a:tailEnd/>
          </a:ln>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534400" cy="6629400"/>
          </a:xfrm>
        </p:spPr>
        <p:txBody>
          <a:bodyPr>
            <a:noAutofit/>
          </a:bodyPr>
          <a:lstStyle/>
          <a:p>
            <a:pPr algn="ctr">
              <a:buNone/>
            </a:pPr>
            <a:r>
              <a:rPr lang="en-US" sz="4400" dirty="0" smtClean="0"/>
              <a:t>Components of Architecture</a:t>
            </a:r>
          </a:p>
          <a:p>
            <a:pPr algn="just"/>
            <a:r>
              <a:rPr lang="en-IN" sz="1800" b="1" dirty="0" smtClean="0"/>
              <a:t>Stations</a:t>
            </a:r>
            <a:endParaRPr lang="en-IN" sz="1800" b="1" dirty="0"/>
          </a:p>
          <a:p>
            <a:pPr algn="just">
              <a:buNone/>
            </a:pPr>
            <a:r>
              <a:rPr lang="en-IN" sz="1800" dirty="0" smtClean="0"/>
              <a:t>	All </a:t>
            </a:r>
            <a:r>
              <a:rPr lang="en-IN" sz="1800" dirty="0"/>
              <a:t>components that can connect into a wireless medium in a </a:t>
            </a:r>
            <a:r>
              <a:rPr lang="en-IN" sz="1800" dirty="0">
                <a:hlinkClick r:id="rId2" tooltip="Computer networking"/>
              </a:rPr>
              <a:t>network</a:t>
            </a:r>
            <a:r>
              <a:rPr lang="en-IN" sz="1800" dirty="0"/>
              <a:t> are referred to as stations (STA). All stations are equipped with </a:t>
            </a:r>
            <a:r>
              <a:rPr lang="en-IN" sz="1800" dirty="0">
                <a:hlinkClick r:id="rId3" tooltip="Wireless network interface controller"/>
              </a:rPr>
              <a:t>wireless network interface controllers</a:t>
            </a:r>
            <a:r>
              <a:rPr lang="en-IN" sz="1800" dirty="0"/>
              <a:t> (WNICs). Wireless stations fall into two categories: </a:t>
            </a:r>
            <a:r>
              <a:rPr lang="en-IN" sz="1800" dirty="0">
                <a:hlinkClick r:id="rId4" tooltip="Wireless access point"/>
              </a:rPr>
              <a:t>wireless access points</a:t>
            </a:r>
            <a:r>
              <a:rPr lang="en-IN" sz="1800" dirty="0"/>
              <a:t>, and clients. Access points (APs), normally </a:t>
            </a:r>
            <a:r>
              <a:rPr lang="en-IN" sz="1800" dirty="0">
                <a:hlinkClick r:id="rId5" tooltip="Wireless router"/>
              </a:rPr>
              <a:t>wireless routers</a:t>
            </a:r>
            <a:r>
              <a:rPr lang="en-IN" sz="1800" dirty="0"/>
              <a:t>, are base stations for the wireless network. They transmit and receive radio frequencies for wireless enabled devices to communicate with. Wireless clients can be mobile devices such as laptops, </a:t>
            </a:r>
            <a:r>
              <a:rPr lang="en-IN" sz="1800" dirty="0">
                <a:hlinkClick r:id="rId6" tooltip="Personal digital assistant"/>
              </a:rPr>
              <a:t>personal digital assistants</a:t>
            </a:r>
            <a:r>
              <a:rPr lang="en-IN" sz="1800" dirty="0"/>
              <a:t>, </a:t>
            </a:r>
            <a:r>
              <a:rPr lang="en-IN" sz="1800" dirty="0">
                <a:hlinkClick r:id="rId7" tooltip="Voice over IP"/>
              </a:rPr>
              <a:t>IP phones</a:t>
            </a:r>
            <a:r>
              <a:rPr lang="en-IN" sz="1800" dirty="0"/>
              <a:t> and other </a:t>
            </a:r>
            <a:r>
              <a:rPr lang="en-IN" sz="1800" dirty="0" err="1">
                <a:hlinkClick r:id="rId8" tooltip="Smartphone"/>
              </a:rPr>
              <a:t>smartphones</a:t>
            </a:r>
            <a:r>
              <a:rPr lang="en-IN" sz="1800" dirty="0"/>
              <a:t>, or non-portable devices such as </a:t>
            </a:r>
            <a:r>
              <a:rPr lang="en-IN" sz="1800" dirty="0">
                <a:hlinkClick r:id="rId9" tooltip="Home computer"/>
              </a:rPr>
              <a:t>desktop computers</a:t>
            </a:r>
            <a:r>
              <a:rPr lang="en-IN" sz="1800" dirty="0"/>
              <a:t>, printers, and </a:t>
            </a:r>
            <a:r>
              <a:rPr lang="en-IN" sz="1800" dirty="0">
                <a:hlinkClick r:id="rId10" tooltip="Workstation"/>
              </a:rPr>
              <a:t>workstations</a:t>
            </a:r>
            <a:r>
              <a:rPr lang="en-IN" sz="1800" dirty="0"/>
              <a:t> that are equipped with a wireless network interface</a:t>
            </a:r>
            <a:r>
              <a:rPr lang="en-IN" sz="1800" dirty="0" smtClean="0"/>
              <a:t>.</a:t>
            </a:r>
          </a:p>
          <a:p>
            <a:pPr algn="just"/>
            <a:endParaRPr lang="en-IN" sz="18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042276" cy="369096"/>
          </a:xfrm>
        </p:spPr>
        <p:txBody>
          <a:bodyPr/>
          <a:lstStyle/>
          <a:p>
            <a:endParaRPr lang="en-US" dirty="0"/>
          </a:p>
        </p:txBody>
      </p:sp>
      <p:sp>
        <p:nvSpPr>
          <p:cNvPr id="3" name="Content Placeholder 2"/>
          <p:cNvSpPr>
            <a:spLocks noGrp="1"/>
          </p:cNvSpPr>
          <p:nvPr>
            <p:ph idx="1"/>
          </p:nvPr>
        </p:nvSpPr>
        <p:spPr>
          <a:xfrm>
            <a:off x="467544" y="620688"/>
            <a:ext cx="8051999" cy="5826969"/>
          </a:xfrm>
        </p:spPr>
        <p:txBody>
          <a:bodyPr>
            <a:normAutofit/>
          </a:bodyPr>
          <a:lstStyle/>
          <a:p>
            <a:pPr algn="just"/>
            <a:r>
              <a:rPr lang="en-IN" b="1" dirty="0"/>
              <a:t>Basic service set</a:t>
            </a:r>
          </a:p>
          <a:p>
            <a:pPr algn="just">
              <a:buNone/>
            </a:pPr>
            <a:r>
              <a:rPr lang="en-IN" dirty="0"/>
              <a:t>	The basic service set (BSS) is a set of all stations that can communicate with each other at PHY layer. Every BSS has an identification (ID) called the BSSID, which is the </a:t>
            </a:r>
            <a:r>
              <a:rPr lang="en-IN" dirty="0">
                <a:hlinkClick r:id="rId2" tooltip="MAC address"/>
              </a:rPr>
              <a:t>MAC address</a:t>
            </a:r>
            <a:r>
              <a:rPr lang="en-IN" dirty="0"/>
              <a:t> of the access point servicing the BSS.</a:t>
            </a:r>
          </a:p>
          <a:p>
            <a:pPr algn="just">
              <a:buNone/>
            </a:pPr>
            <a:r>
              <a:rPr lang="en-IN" dirty="0"/>
              <a:t>	There are two types of BSS: Independent BSS (also referred to as IBSS), and infrastructure BSS. An independent BSS (IBSS) is an </a:t>
            </a:r>
            <a:r>
              <a:rPr lang="en-IN" dirty="0">
                <a:hlinkClick r:id="rId3" tooltip="Wireless ad hoc network"/>
              </a:rPr>
              <a:t>ad hoc network</a:t>
            </a:r>
            <a:r>
              <a:rPr lang="en-IN" dirty="0"/>
              <a:t> that contains no access points, which means they cannot connect to any other basic service set.</a:t>
            </a:r>
          </a:p>
          <a:p>
            <a:endParaRPr lang="en-US" dirty="0"/>
          </a:p>
        </p:txBody>
      </p:sp>
      <p:sp>
        <p:nvSpPr>
          <p:cNvPr id="4" name="Slide Number Placeholder 3"/>
          <p:cNvSpPr>
            <a:spLocks noGrp="1"/>
          </p:cNvSpPr>
          <p:nvPr>
            <p:ph type="sldNum" sz="quarter" idx="12"/>
          </p:nvPr>
        </p:nvSpPr>
        <p:spPr>
          <a:xfrm flipV="1">
            <a:off x="7897906" y="6229949"/>
            <a:ext cx="58470" cy="45719"/>
          </a:xfrm>
        </p:spPr>
        <p:txBody>
          <a:bodyPr/>
          <a:lstStyle/>
          <a:p>
            <a:pPr>
              <a:defRPr/>
            </a:pPr>
            <a:endParaRPr lang="en-US" altLang="en-US" dirty="0"/>
          </a:p>
        </p:txBody>
      </p:sp>
    </p:spTree>
    <p:extLst>
      <p:ext uri="{BB962C8B-B14F-4D97-AF65-F5344CB8AC3E}">
        <p14:creationId xmlns:p14="http://schemas.microsoft.com/office/powerpoint/2010/main" val="155289610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066800"/>
          </a:xfrm>
        </p:spPr>
        <p:txBody>
          <a:bodyPr/>
          <a:lstStyle/>
          <a:p>
            <a:r>
              <a:rPr lang="en-US" dirty="0" smtClean="0"/>
              <a:t>Components of Architecture</a:t>
            </a:r>
            <a:endParaRPr lang="en-US" dirty="0"/>
          </a:p>
        </p:txBody>
      </p:sp>
      <p:sp>
        <p:nvSpPr>
          <p:cNvPr id="3" name="Content Placeholder 2"/>
          <p:cNvSpPr>
            <a:spLocks noGrp="1"/>
          </p:cNvSpPr>
          <p:nvPr>
            <p:ph idx="1"/>
          </p:nvPr>
        </p:nvSpPr>
        <p:spPr>
          <a:xfrm>
            <a:off x="304800" y="990600"/>
            <a:ext cx="8839200" cy="5867400"/>
          </a:xfrm>
        </p:spPr>
        <p:txBody>
          <a:bodyPr>
            <a:noAutofit/>
          </a:bodyPr>
          <a:lstStyle/>
          <a:p>
            <a:pPr algn="just"/>
            <a:r>
              <a:rPr lang="en-IN" sz="1600" b="1" dirty="0" smtClean="0">
                <a:latin typeface="Aharoni" pitchFamily="2" charset="-79"/>
                <a:cs typeface="Aharoni" pitchFamily="2" charset="-79"/>
              </a:rPr>
              <a:t>Basic service set</a:t>
            </a:r>
          </a:p>
          <a:p>
            <a:pPr algn="just"/>
            <a:r>
              <a:rPr lang="en-IN" sz="1600" dirty="0" smtClean="0">
                <a:latin typeface="Aharoni" pitchFamily="2" charset="-79"/>
                <a:cs typeface="Aharoni" pitchFamily="2" charset="-79"/>
              </a:rPr>
              <a:t>The basic service set (BSS) is a set of all stations that can communicate with each other at PHY layer. Every BSS has an identification (ID) called the BSSID, which is the </a:t>
            </a:r>
            <a:r>
              <a:rPr lang="en-IN" sz="1600" dirty="0" smtClean="0">
                <a:latin typeface="Aharoni" pitchFamily="2" charset="-79"/>
                <a:cs typeface="Aharoni" pitchFamily="2" charset="-79"/>
                <a:hlinkClick r:id="rId2" tooltip="MAC address"/>
              </a:rPr>
              <a:t>MAC address</a:t>
            </a:r>
            <a:r>
              <a:rPr lang="en-IN" sz="1600" dirty="0" smtClean="0">
                <a:latin typeface="Aharoni" pitchFamily="2" charset="-79"/>
                <a:cs typeface="Aharoni" pitchFamily="2" charset="-79"/>
              </a:rPr>
              <a:t> of the access point servicing the BSS.</a:t>
            </a:r>
          </a:p>
          <a:p>
            <a:pPr algn="just"/>
            <a:r>
              <a:rPr lang="en-IN" sz="1600" dirty="0" smtClean="0">
                <a:latin typeface="Aharoni" pitchFamily="2" charset="-79"/>
                <a:cs typeface="Aharoni" pitchFamily="2" charset="-79"/>
              </a:rPr>
              <a:t>There are two types of BSS: Independent BSS (also referred to as IBSS), and infrastructure BSS. An independent BSS (IBSS) is an </a:t>
            </a:r>
            <a:r>
              <a:rPr lang="en-IN" sz="1600" dirty="0" smtClean="0">
                <a:latin typeface="Aharoni" pitchFamily="2" charset="-79"/>
                <a:cs typeface="Aharoni" pitchFamily="2" charset="-79"/>
                <a:hlinkClick r:id="rId3" tooltip="Wireless ad hoc network"/>
              </a:rPr>
              <a:t>ad hoc network</a:t>
            </a:r>
            <a:r>
              <a:rPr lang="en-IN" sz="1600" dirty="0" smtClean="0">
                <a:latin typeface="Aharoni" pitchFamily="2" charset="-79"/>
                <a:cs typeface="Aharoni" pitchFamily="2" charset="-79"/>
              </a:rPr>
              <a:t> that contains no access points, which means they cannot connect to any other basic service set.</a:t>
            </a:r>
          </a:p>
          <a:p>
            <a:pPr algn="just"/>
            <a:r>
              <a:rPr lang="en-IN" sz="1600" b="1" dirty="0" smtClean="0">
                <a:latin typeface="Aharoni" pitchFamily="2" charset="-79"/>
                <a:cs typeface="Aharoni" pitchFamily="2" charset="-79"/>
              </a:rPr>
              <a:t>Independent basic service set: </a:t>
            </a:r>
            <a:r>
              <a:rPr lang="en-IN" sz="1600" dirty="0" smtClean="0">
                <a:latin typeface="Aharoni" pitchFamily="2" charset="-79"/>
                <a:cs typeface="Aharoni" pitchFamily="2" charset="-79"/>
              </a:rPr>
              <a:t>An IBSS is a set of STAs configured in ad hoc (peer-to-peer)mode.</a:t>
            </a:r>
          </a:p>
          <a:p>
            <a:pPr algn="just"/>
            <a:r>
              <a:rPr lang="en-IN" sz="1600" b="1" dirty="0" smtClean="0">
                <a:latin typeface="Aharoni" pitchFamily="2" charset="-79"/>
                <a:cs typeface="Aharoni" pitchFamily="2" charset="-79"/>
              </a:rPr>
              <a:t>Extended service set: </a:t>
            </a:r>
            <a:r>
              <a:rPr lang="en-IN" sz="1600" dirty="0" smtClean="0">
                <a:latin typeface="Aharoni" pitchFamily="2" charset="-79"/>
                <a:cs typeface="Aharoni" pitchFamily="2" charset="-79"/>
              </a:rPr>
              <a:t>An extended service set (ESS) is a set of connected BSSs. Access points in an ESS are connected by a distribution system. Each ESS has an ID called the SSID which is a 32-byte (maximum) character string.</a:t>
            </a:r>
          </a:p>
          <a:p>
            <a:pPr algn="just"/>
            <a:r>
              <a:rPr lang="en-IN" sz="1600" b="1" dirty="0" smtClean="0">
                <a:latin typeface="Aharoni" pitchFamily="2" charset="-79"/>
                <a:cs typeface="Aharoni" pitchFamily="2" charset="-79"/>
              </a:rPr>
              <a:t>Distribution system: </a:t>
            </a:r>
            <a:r>
              <a:rPr lang="en-IN" sz="1600" dirty="0" smtClean="0">
                <a:latin typeface="Aharoni" pitchFamily="2" charset="-79"/>
                <a:cs typeface="Aharoni" pitchFamily="2" charset="-79"/>
              </a:rPr>
              <a:t>A distribution system (DS) connects access points in an extended service set. The concept of a DS can be used to increase network coverage through roaming between cells.</a:t>
            </a:r>
          </a:p>
          <a:p>
            <a:pPr algn="just"/>
            <a:r>
              <a:rPr lang="en-IN" sz="1600" dirty="0" smtClean="0">
                <a:latin typeface="Aharoni" pitchFamily="2" charset="-79"/>
                <a:cs typeface="Aharoni" pitchFamily="2" charset="-79"/>
              </a:rPr>
              <a:t>DS can be wired or wireless. Current wireless distribution systems are mostly based on </a:t>
            </a:r>
            <a:r>
              <a:rPr lang="en-IN" sz="1600" dirty="0" smtClean="0">
                <a:latin typeface="Aharoni" pitchFamily="2" charset="-79"/>
                <a:cs typeface="Aharoni" pitchFamily="2" charset="-79"/>
                <a:hlinkClick r:id="rId4" tooltip="Wireless distribution system"/>
              </a:rPr>
              <a:t>WDS</a:t>
            </a:r>
            <a:r>
              <a:rPr lang="en-IN" sz="1600" dirty="0" smtClean="0">
                <a:latin typeface="Aharoni" pitchFamily="2" charset="-79"/>
                <a:cs typeface="Aharoni" pitchFamily="2" charset="-79"/>
              </a:rPr>
              <a:t> or </a:t>
            </a:r>
            <a:r>
              <a:rPr lang="en-IN" sz="1600" dirty="0" smtClean="0">
                <a:latin typeface="Aharoni" pitchFamily="2" charset="-79"/>
                <a:cs typeface="Aharoni" pitchFamily="2" charset="-79"/>
                <a:hlinkClick r:id="rId5" tooltip="Mesh Networking"/>
              </a:rPr>
              <a:t>MESH</a:t>
            </a:r>
            <a:r>
              <a:rPr lang="en-IN" sz="1600" dirty="0" smtClean="0">
                <a:latin typeface="Aharoni" pitchFamily="2" charset="-79"/>
                <a:cs typeface="Aharoni" pitchFamily="2" charset="-79"/>
              </a:rPr>
              <a:t> protocols, though other systems are in use.</a:t>
            </a:r>
          </a:p>
          <a:p>
            <a:pPr algn="just"/>
            <a:endParaRPr lang="en-US" sz="1800" dirty="0" smtClean="0"/>
          </a:p>
          <a:p>
            <a:endParaRPr lang="en-US" sz="18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solidFill>
                  <a:schemeClr val="tx1"/>
                </a:solidFill>
              </a:rPr>
              <a:t>Open Systems</a:t>
            </a:r>
          </a:p>
        </p:txBody>
      </p:sp>
      <p:sp>
        <p:nvSpPr>
          <p:cNvPr id="18435" name="Rectangle 3"/>
          <p:cNvSpPr>
            <a:spLocks noGrp="1" noChangeArrowheads="1"/>
          </p:cNvSpPr>
          <p:nvPr>
            <p:ph idx="1"/>
          </p:nvPr>
        </p:nvSpPr>
        <p:spPr/>
        <p:txBody>
          <a:bodyPr>
            <a:normAutofit fontScale="92500" lnSpcReduction="10000"/>
          </a:bodyPr>
          <a:lstStyle/>
          <a:p>
            <a:pPr eaLnBrk="1" hangingPunct="1">
              <a:lnSpc>
                <a:spcPct val="80000"/>
              </a:lnSpc>
            </a:pPr>
            <a:r>
              <a:rPr lang="en-US" sz="2800" b="1" smtClean="0">
                <a:solidFill>
                  <a:srgbClr val="3333FF"/>
                </a:solidFill>
              </a:rPr>
              <a:t>Proprietary system</a:t>
            </a:r>
            <a:r>
              <a:rPr lang="en-US" sz="2800" smtClean="0"/>
              <a:t>  A system that uses technologies kept private by a particular commercial vendor</a:t>
            </a:r>
          </a:p>
          <a:p>
            <a:pPr lvl="1" eaLnBrk="1" hangingPunct="1">
              <a:lnSpc>
                <a:spcPct val="80000"/>
              </a:lnSpc>
              <a:buFontTx/>
              <a:buNone/>
            </a:pPr>
            <a:r>
              <a:rPr lang="en-US" sz="2400" smtClean="0"/>
              <a:t>	</a:t>
            </a:r>
            <a:r>
              <a:rPr lang="en-US" sz="2400" i="1" smtClean="0"/>
              <a:t>One system couldn’t communicate with another, leading to the need for</a:t>
            </a:r>
            <a:endParaRPr lang="en-US" smtClean="0"/>
          </a:p>
          <a:p>
            <a:pPr eaLnBrk="1" hangingPunct="1">
              <a:lnSpc>
                <a:spcPct val="80000"/>
              </a:lnSpc>
            </a:pPr>
            <a:r>
              <a:rPr lang="en-US" sz="2800" b="1" smtClean="0">
                <a:solidFill>
                  <a:srgbClr val="3333FF"/>
                </a:solidFill>
              </a:rPr>
              <a:t>Interoperability</a:t>
            </a:r>
            <a:r>
              <a:rPr lang="en-US" sz="2800" smtClean="0"/>
              <a:t> The ability of software and hardware on multiple machines and from multiple commercial vendors to communicate</a:t>
            </a:r>
          </a:p>
          <a:p>
            <a:pPr lvl="1" eaLnBrk="1" hangingPunct="1">
              <a:lnSpc>
                <a:spcPct val="80000"/>
              </a:lnSpc>
              <a:buFontTx/>
              <a:buNone/>
            </a:pPr>
            <a:r>
              <a:rPr lang="en-US" sz="2400" smtClean="0"/>
              <a:t>	</a:t>
            </a:r>
            <a:r>
              <a:rPr lang="en-US" sz="2400" i="1" smtClean="0"/>
              <a:t>Leading to</a:t>
            </a:r>
            <a:endParaRPr lang="en-US" sz="2400" smtClean="0"/>
          </a:p>
          <a:p>
            <a:pPr eaLnBrk="1" hangingPunct="1">
              <a:lnSpc>
                <a:spcPct val="80000"/>
              </a:lnSpc>
            </a:pPr>
            <a:r>
              <a:rPr lang="en-US" sz="2800" b="1" smtClean="0">
                <a:solidFill>
                  <a:srgbClr val="3333FF"/>
                </a:solidFill>
              </a:rPr>
              <a:t>Open systems</a:t>
            </a:r>
            <a:r>
              <a:rPr lang="en-US" sz="2800" smtClean="0"/>
              <a:t>  Systems based on a common model of network architecture and a suite of protocols used in its implementation</a:t>
            </a:r>
          </a:p>
        </p:txBody>
      </p:sp>
    </p:spTree>
  </p:cSld>
  <p:clrMapOvr>
    <a:masterClrMapping/>
  </p:clrMapOvr>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Bluetooth Fundamentals</a:t>
            </a:r>
            <a:endParaRPr lang="en-US" dirty="0"/>
          </a:p>
        </p:txBody>
      </p:sp>
      <p:sp>
        <p:nvSpPr>
          <p:cNvPr id="3" name="Content Placeholder 2"/>
          <p:cNvSpPr>
            <a:spLocks noGrp="1"/>
          </p:cNvSpPr>
          <p:nvPr>
            <p:ph idx="1"/>
          </p:nvPr>
        </p:nvSpPr>
        <p:spPr/>
        <p:txBody>
          <a:bodyPr/>
          <a:lstStyle/>
          <a:p>
            <a:pPr algn="just">
              <a:buSzPct val="60000"/>
            </a:pPr>
            <a:r>
              <a:rPr lang="en-US" dirty="0"/>
              <a:t>Universal short-range wireless capability</a:t>
            </a:r>
          </a:p>
          <a:p>
            <a:pPr algn="just">
              <a:buSzPct val="60000"/>
            </a:pPr>
            <a:r>
              <a:rPr lang="en-US" dirty="0"/>
              <a:t>Uses 2.4-GHz band</a:t>
            </a:r>
          </a:p>
          <a:p>
            <a:pPr algn="just">
              <a:buSzPct val="60000"/>
            </a:pPr>
            <a:r>
              <a:rPr lang="en-US" dirty="0"/>
              <a:t>Available globally for unlicensed users</a:t>
            </a:r>
          </a:p>
          <a:p>
            <a:pPr algn="just">
              <a:buSzPct val="60000"/>
            </a:pPr>
            <a:r>
              <a:rPr lang="en-US" dirty="0"/>
              <a:t>Devices within 10 m can share up to 720 kbps of capacity</a:t>
            </a:r>
          </a:p>
          <a:p>
            <a:pPr algn="just">
              <a:buSzPct val="60000"/>
            </a:pPr>
            <a:r>
              <a:rPr lang="en-US" dirty="0"/>
              <a:t>Supports open-ended list of applications</a:t>
            </a:r>
          </a:p>
          <a:p>
            <a:pPr lvl="1" algn="just">
              <a:buSzPct val="55000"/>
              <a:buFont typeface="Arial" pitchFamily="34" charset="0"/>
              <a:buChar char="•"/>
            </a:pPr>
            <a:r>
              <a:rPr lang="en-US" dirty="0"/>
              <a:t>Data, audio, graphics, video</a:t>
            </a:r>
          </a:p>
          <a:p>
            <a:endParaRPr lang="en-US" dirty="0" smtClean="0"/>
          </a:p>
          <a:p>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of Bluetooth</a:t>
            </a:r>
            <a:endParaRPr lang="en-US" dirty="0"/>
          </a:p>
        </p:txBody>
      </p:sp>
      <p:sp>
        <p:nvSpPr>
          <p:cNvPr id="3" name="Content Placeholder 2"/>
          <p:cNvSpPr>
            <a:spLocks noGrp="1"/>
          </p:cNvSpPr>
          <p:nvPr>
            <p:ph idx="1"/>
          </p:nvPr>
        </p:nvSpPr>
        <p:spPr/>
        <p:txBody>
          <a:bodyPr>
            <a:normAutofit lnSpcReduction="10000"/>
          </a:bodyPr>
          <a:lstStyle/>
          <a:p>
            <a:pPr algn="just">
              <a:buSzPct val="60000"/>
            </a:pPr>
            <a:r>
              <a:rPr lang="en-US" sz="2800" dirty="0" err="1" smtClean="0"/>
              <a:t>Piconet</a:t>
            </a:r>
            <a:endParaRPr lang="en-US" sz="2800" dirty="0" smtClean="0"/>
          </a:p>
          <a:p>
            <a:pPr lvl="1" algn="just">
              <a:buSzPct val="55000"/>
            </a:pPr>
            <a:r>
              <a:rPr lang="en-US" sz="2400" dirty="0" smtClean="0"/>
              <a:t>Basic unit of Bluetooth networking</a:t>
            </a:r>
          </a:p>
          <a:p>
            <a:pPr lvl="1" algn="just">
              <a:buSzPct val="55000"/>
            </a:pPr>
            <a:r>
              <a:rPr lang="en-US" sz="2400" dirty="0" smtClean="0"/>
              <a:t>Master and one to seven slave devices</a:t>
            </a:r>
          </a:p>
          <a:p>
            <a:pPr lvl="1" algn="just">
              <a:buSzPct val="55000"/>
            </a:pPr>
            <a:r>
              <a:rPr lang="en-US" sz="2400" dirty="0" smtClean="0"/>
              <a:t>Master determines channel and phase</a:t>
            </a:r>
          </a:p>
          <a:p>
            <a:pPr algn="just">
              <a:buSzPct val="60000"/>
            </a:pPr>
            <a:r>
              <a:rPr lang="en-US" sz="2800" dirty="0" err="1" smtClean="0"/>
              <a:t>Scatternet</a:t>
            </a:r>
            <a:endParaRPr lang="en-US" sz="2800" dirty="0" smtClean="0"/>
          </a:p>
          <a:p>
            <a:pPr lvl="1" algn="just">
              <a:buSzPct val="55000"/>
            </a:pPr>
            <a:r>
              <a:rPr lang="en-US" sz="2400" dirty="0" smtClean="0"/>
              <a:t>Device in one </a:t>
            </a:r>
            <a:r>
              <a:rPr lang="en-US" sz="2400" dirty="0" err="1" smtClean="0"/>
              <a:t>piconet</a:t>
            </a:r>
            <a:r>
              <a:rPr lang="en-US" sz="2400" dirty="0" smtClean="0"/>
              <a:t> may exist as master or slave in another </a:t>
            </a:r>
            <a:r>
              <a:rPr lang="en-US" sz="2400" dirty="0" err="1" smtClean="0"/>
              <a:t>piconet</a:t>
            </a:r>
            <a:endParaRPr lang="en-US" sz="2400" dirty="0" smtClean="0"/>
          </a:p>
          <a:p>
            <a:pPr lvl="1" algn="just">
              <a:buSzPct val="55000"/>
            </a:pPr>
            <a:r>
              <a:rPr lang="en-US" sz="2400" dirty="0" smtClean="0"/>
              <a:t>Allows many devices to share same area</a:t>
            </a:r>
          </a:p>
          <a:p>
            <a:pPr lvl="1" algn="just">
              <a:buSzPct val="55000"/>
            </a:pPr>
            <a:r>
              <a:rPr lang="en-US" sz="2400" dirty="0" smtClean="0"/>
              <a:t>Makes efficient use of bandwidth</a:t>
            </a:r>
          </a:p>
          <a:p>
            <a:pPr lvl="1" algn="just">
              <a:buSzPct val="55000"/>
            </a:pPr>
            <a:r>
              <a:rPr lang="en-US" sz="2400" dirty="0" smtClean="0"/>
              <a:t>Not implemented in COTS equipment</a:t>
            </a:r>
          </a:p>
          <a:p>
            <a:pPr algn="just"/>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of Bluetooth</a:t>
            </a:r>
            <a:endParaRPr lang="en-US" dirty="0"/>
          </a:p>
        </p:txBody>
      </p:sp>
      <p:sp>
        <p:nvSpPr>
          <p:cNvPr id="3" name="Content Placeholder 2"/>
          <p:cNvSpPr>
            <a:spLocks noGrp="1"/>
          </p:cNvSpPr>
          <p:nvPr>
            <p:ph idx="1"/>
          </p:nvPr>
        </p:nvSpPr>
        <p:spPr/>
        <p:txBody>
          <a:bodyPr>
            <a:normAutofit/>
          </a:bodyPr>
          <a:lstStyle/>
          <a:p>
            <a:pPr algn="just">
              <a:lnSpc>
                <a:spcPct val="90000"/>
              </a:lnSpc>
              <a:buSzPct val="60000"/>
            </a:pPr>
            <a:r>
              <a:rPr lang="en-US" dirty="0"/>
              <a:t>Data and voice access points</a:t>
            </a:r>
          </a:p>
          <a:p>
            <a:pPr lvl="1" algn="just">
              <a:lnSpc>
                <a:spcPct val="90000"/>
              </a:lnSpc>
              <a:buSzPct val="55000"/>
              <a:buFont typeface="Arial" pitchFamily="34" charset="0"/>
              <a:buChar char="•"/>
            </a:pPr>
            <a:r>
              <a:rPr lang="en-US" dirty="0"/>
              <a:t>Real-time voice and data transmissions</a:t>
            </a:r>
          </a:p>
          <a:p>
            <a:pPr algn="just">
              <a:lnSpc>
                <a:spcPct val="90000"/>
              </a:lnSpc>
              <a:buSzPct val="60000"/>
            </a:pPr>
            <a:r>
              <a:rPr lang="en-US" dirty="0"/>
              <a:t>Cable replacement</a:t>
            </a:r>
          </a:p>
          <a:p>
            <a:pPr lvl="1" algn="just">
              <a:lnSpc>
                <a:spcPct val="90000"/>
              </a:lnSpc>
              <a:buSzPct val="55000"/>
              <a:buFont typeface="Arial" pitchFamily="34" charset="0"/>
              <a:buChar char="•"/>
            </a:pPr>
            <a:r>
              <a:rPr lang="en-US" dirty="0"/>
              <a:t>Eliminates need for numerous cable attachments for connection</a:t>
            </a:r>
          </a:p>
          <a:p>
            <a:pPr algn="just">
              <a:lnSpc>
                <a:spcPct val="90000"/>
              </a:lnSpc>
              <a:buSzPct val="60000"/>
            </a:pPr>
            <a:r>
              <a:rPr lang="en-US" dirty="0"/>
              <a:t>Ad hoc networking</a:t>
            </a:r>
          </a:p>
          <a:p>
            <a:pPr lvl="1" algn="just">
              <a:lnSpc>
                <a:spcPct val="90000"/>
              </a:lnSpc>
              <a:buSzPct val="55000"/>
              <a:buFont typeface="Arial" pitchFamily="34" charset="0"/>
              <a:buChar char="•"/>
            </a:pPr>
            <a:r>
              <a:rPr lang="en-US" dirty="0"/>
              <a:t>Device with Bluetooth radio can establish connection with another when in range</a:t>
            </a:r>
          </a:p>
          <a:p>
            <a:pPr>
              <a:buNone/>
            </a:pPr>
            <a:r>
              <a:rPr lang="en-US" dirty="0" smtClean="0"/>
              <a:t>				</a:t>
            </a:r>
            <a:r>
              <a:rPr lang="en-US" sz="1900" dirty="0" smtClean="0"/>
              <a:t>https</a:t>
            </a:r>
            <a:r>
              <a:rPr lang="en-US" sz="1900" dirty="0"/>
              <a:t>://learn.sparkfun.com/tutorials/bluetooth-basics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Bluetooth Protocol Stack</a:t>
            </a:r>
            <a:endParaRPr lang="en-US" dirty="0"/>
          </a:p>
        </p:txBody>
      </p:sp>
      <p:pic>
        <p:nvPicPr>
          <p:cNvPr id="4" name="Picture 4"/>
          <p:cNvPicPr>
            <a:picLocks noGrp="1" noChangeAspect="1" noChangeArrowheads="1"/>
          </p:cNvPicPr>
          <p:nvPr>
            <p:ph idx="1"/>
          </p:nvPr>
        </p:nvPicPr>
        <p:blipFill>
          <a:blip r:embed="rId3"/>
          <a:stretch>
            <a:fillRect/>
          </a:stretch>
        </p:blipFill>
        <p:spPr bwMode="auto">
          <a:xfrm>
            <a:off x="682256" y="1600200"/>
            <a:ext cx="7779488" cy="4708525"/>
          </a:xfrm>
          <a:prstGeom prst="rect">
            <a:avLst/>
          </a:prstGeom>
          <a:noFill/>
          <a:ln w="9525">
            <a:noFill/>
            <a:miter lim="800000"/>
            <a:headEnd/>
            <a:tailEnd/>
          </a:ln>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 in </a:t>
            </a:r>
            <a:r>
              <a:rPr lang="en-US" dirty="0"/>
              <a:t>B</a:t>
            </a:r>
            <a:r>
              <a:rPr lang="en-US" dirty="0" smtClean="0"/>
              <a:t>luetooth and Wi-Fi</a:t>
            </a:r>
            <a:endParaRPr lang="en-US" dirty="0"/>
          </a:p>
        </p:txBody>
      </p:sp>
      <p:sp>
        <p:nvSpPr>
          <p:cNvPr id="3" name="Content Placeholder 2"/>
          <p:cNvSpPr>
            <a:spLocks noGrp="1"/>
          </p:cNvSpPr>
          <p:nvPr>
            <p:ph idx="1"/>
          </p:nvPr>
        </p:nvSpPr>
        <p:spPr/>
        <p:txBody>
          <a:bodyPr/>
          <a:lstStyle/>
          <a:p>
            <a:pPr algn="just">
              <a:buNone/>
            </a:pPr>
            <a:r>
              <a:rPr lang="en-IN" dirty="0" smtClean="0"/>
              <a:t>	The </a:t>
            </a:r>
            <a:r>
              <a:rPr lang="en-IN" dirty="0"/>
              <a:t>main difference is that Bluetooth is primarily used to connect devices without using cables, while </a:t>
            </a:r>
            <a:r>
              <a:rPr lang="en-IN" dirty="0" smtClean="0"/>
              <a:t>Wi-Fi provides </a:t>
            </a:r>
            <a:r>
              <a:rPr lang="en-IN" dirty="0"/>
              <a:t>high-speed access to the internet. </a:t>
            </a:r>
            <a:r>
              <a:rPr lang="en-IN" dirty="0" smtClean="0"/>
              <a:t>Bluetooth is </a:t>
            </a:r>
            <a:r>
              <a:rPr lang="en-IN" dirty="0"/>
              <a:t>a wireless technology standard that is used to exchange data over short distances (less than 30 feet), usually between personal mobile devices.</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in Bluetooth</a:t>
            </a:r>
            <a:endParaRPr lang="en-US" dirty="0"/>
          </a:p>
        </p:txBody>
      </p:sp>
      <p:sp>
        <p:nvSpPr>
          <p:cNvPr id="3" name="Content Placeholder 2"/>
          <p:cNvSpPr>
            <a:spLocks noGrp="1"/>
          </p:cNvSpPr>
          <p:nvPr>
            <p:ph idx="1"/>
          </p:nvPr>
        </p:nvSpPr>
        <p:spPr/>
        <p:txBody>
          <a:bodyPr/>
          <a:lstStyle/>
          <a:p>
            <a:pPr algn="just"/>
            <a:r>
              <a:rPr lang="en-US" dirty="0" smtClean="0"/>
              <a:t>Atomic Encryption Change</a:t>
            </a:r>
          </a:p>
          <a:p>
            <a:pPr algn="just"/>
            <a:r>
              <a:rPr lang="en-US" dirty="0" smtClean="0"/>
              <a:t>Extended Enquiry Response</a:t>
            </a:r>
          </a:p>
          <a:p>
            <a:pPr algn="just"/>
            <a:r>
              <a:rPr lang="en-US" dirty="0" smtClean="0"/>
              <a:t>Sniff Rub Rating</a:t>
            </a:r>
          </a:p>
          <a:p>
            <a:pPr algn="just"/>
            <a:r>
              <a:rPr lang="en-US" dirty="0" smtClean="0"/>
              <a:t>Improvements in Quality of Services</a:t>
            </a:r>
          </a:p>
          <a:p>
            <a:pPr algn="just"/>
            <a:r>
              <a:rPr lang="en-US" dirty="0" smtClean="0"/>
              <a:t>Simple Pairing</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Bluetooth Security</a:t>
            </a:r>
            <a:endParaRPr lang="en-US" dirty="0"/>
          </a:p>
        </p:txBody>
      </p:sp>
      <p:sp>
        <p:nvSpPr>
          <p:cNvPr id="3" name="Content Placeholder 2"/>
          <p:cNvSpPr>
            <a:spLocks noGrp="1"/>
          </p:cNvSpPr>
          <p:nvPr>
            <p:ph idx="1"/>
          </p:nvPr>
        </p:nvSpPr>
        <p:spPr/>
        <p:txBody>
          <a:bodyPr/>
          <a:lstStyle/>
          <a:p>
            <a:pPr algn="just">
              <a:buNone/>
            </a:pPr>
            <a:r>
              <a:rPr lang="en-US" dirty="0" smtClean="0"/>
              <a:t>	Bluetooth uses the safer algorithm for authentication and key generation. The EO stream cipher is used for encrypting packets. This makes eavesdropping on Bluetooth enabled devices more difficult for certain classes of devices such as Handheld phones. It uses stronger and asymmetric key establishment methods.</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solidFill>
                  <a:schemeClr val="tx1"/>
                </a:solidFill>
              </a:rPr>
              <a:t>Open Systems</a:t>
            </a:r>
          </a:p>
        </p:txBody>
      </p:sp>
      <p:sp>
        <p:nvSpPr>
          <p:cNvPr id="19459" name="Rectangle 3"/>
          <p:cNvSpPr>
            <a:spLocks noGrp="1" noChangeArrowheads="1"/>
          </p:cNvSpPr>
          <p:nvPr>
            <p:ph idx="1"/>
          </p:nvPr>
        </p:nvSpPr>
        <p:spPr>
          <a:xfrm>
            <a:off x="4953000" y="1676400"/>
            <a:ext cx="3733800" cy="4572000"/>
          </a:xfrm>
        </p:spPr>
        <p:txBody>
          <a:bodyPr/>
          <a:lstStyle/>
          <a:p>
            <a:pPr eaLnBrk="1" hangingPunct="1"/>
            <a:r>
              <a:rPr lang="en-US" sz="2400" smtClean="0"/>
              <a:t>The International Organization for Standardization (ISO) established the </a:t>
            </a:r>
            <a:r>
              <a:rPr lang="en-US" sz="2400" b="1" smtClean="0"/>
              <a:t>Open Systems Interconnection (OSI) Reference Model</a:t>
            </a:r>
          </a:p>
          <a:p>
            <a:pPr eaLnBrk="1" hangingPunct="1"/>
            <a:r>
              <a:rPr lang="en-US" sz="2400" smtClean="0"/>
              <a:t>Each layer deals with a particular aspect of network communication</a:t>
            </a:r>
          </a:p>
        </p:txBody>
      </p:sp>
      <p:pic>
        <p:nvPicPr>
          <p:cNvPr id="19460" name="Picture 4" descr="c15f05"/>
          <p:cNvPicPr preferRelativeResize="0">
            <a:picLocks noChangeAspect="1" noChangeArrowheads="1"/>
          </p:cNvPicPr>
          <p:nvPr/>
        </p:nvPicPr>
        <p:blipFill>
          <a:blip r:embed="rId3"/>
          <a:srcRect/>
          <a:stretch>
            <a:fillRect/>
          </a:stretch>
        </p:blipFill>
        <p:spPr bwMode="auto">
          <a:xfrm>
            <a:off x="228600" y="2138363"/>
            <a:ext cx="4343400" cy="2732087"/>
          </a:xfrm>
          <a:prstGeom prst="rect">
            <a:avLst/>
          </a:prstGeom>
          <a:noFill/>
          <a:ln w="9525">
            <a:noFill/>
            <a:miter lim="800000"/>
            <a:headEnd/>
            <a:tailEnd/>
          </a:ln>
        </p:spPr>
      </p:pic>
      <p:sp>
        <p:nvSpPr>
          <p:cNvPr id="19461" name="Text Box 5"/>
          <p:cNvSpPr txBox="1">
            <a:spLocks noChangeArrowheads="1"/>
          </p:cNvSpPr>
          <p:nvPr/>
        </p:nvSpPr>
        <p:spPr bwMode="auto">
          <a:xfrm>
            <a:off x="228600" y="5029200"/>
            <a:ext cx="3444875" cy="307975"/>
          </a:xfrm>
          <a:prstGeom prst="rect">
            <a:avLst/>
          </a:prstGeom>
          <a:noFill/>
          <a:ln w="9525">
            <a:noFill/>
            <a:miter lim="800000"/>
            <a:headEnd/>
            <a:tailEnd/>
          </a:ln>
        </p:spPr>
        <p:txBody>
          <a:bodyPr wrap="none">
            <a:spAutoFit/>
          </a:bodyPr>
          <a:lstStyle/>
          <a:p>
            <a:r>
              <a:rPr lang="en-US" altLang="en-US" sz="1400" b="1">
                <a:latin typeface="Arial" charset="0"/>
              </a:rPr>
              <a:t>The layers of the OSI Reference Model</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solidFill>
                  <a:schemeClr val="tx1"/>
                </a:solidFill>
              </a:rPr>
              <a:t>Network Protocols</a:t>
            </a:r>
          </a:p>
        </p:txBody>
      </p:sp>
      <p:sp>
        <p:nvSpPr>
          <p:cNvPr id="20483" name="Rectangle 3"/>
          <p:cNvSpPr>
            <a:spLocks noGrp="1" noChangeArrowheads="1"/>
          </p:cNvSpPr>
          <p:nvPr>
            <p:ph idx="1"/>
          </p:nvPr>
        </p:nvSpPr>
        <p:spPr>
          <a:xfrm>
            <a:off x="457200" y="1676400"/>
            <a:ext cx="8229600" cy="3048000"/>
          </a:xfrm>
        </p:spPr>
        <p:txBody>
          <a:bodyPr/>
          <a:lstStyle/>
          <a:p>
            <a:pPr eaLnBrk="1" hangingPunct="1"/>
            <a:r>
              <a:rPr lang="en-US" smtClean="0"/>
              <a:t>Network protocols are layered such that each one relies on the protocols that underlie it</a:t>
            </a:r>
          </a:p>
          <a:p>
            <a:pPr eaLnBrk="1" hangingPunct="1"/>
            <a:r>
              <a:rPr lang="en-US" smtClean="0"/>
              <a:t>Sometimes referred to as a </a:t>
            </a:r>
            <a:r>
              <a:rPr lang="en-US" b="1" smtClean="0">
                <a:solidFill>
                  <a:srgbClr val="3333FF"/>
                </a:solidFill>
              </a:rPr>
              <a:t>protocol stack</a:t>
            </a:r>
            <a:endParaRPr lang="en-US" smtClean="0">
              <a:solidFill>
                <a:srgbClr val="3333FF"/>
              </a:solidFill>
            </a:endParaRPr>
          </a:p>
        </p:txBody>
      </p:sp>
      <p:pic>
        <p:nvPicPr>
          <p:cNvPr id="20484" name="Picture 4" descr="c15f06"/>
          <p:cNvPicPr preferRelativeResize="0">
            <a:picLocks noChangeAspect="1" noChangeArrowheads="1"/>
          </p:cNvPicPr>
          <p:nvPr/>
        </p:nvPicPr>
        <p:blipFill>
          <a:blip r:embed="rId2"/>
          <a:srcRect/>
          <a:stretch>
            <a:fillRect/>
          </a:stretch>
        </p:blipFill>
        <p:spPr bwMode="auto">
          <a:xfrm>
            <a:off x="457200" y="4572000"/>
            <a:ext cx="8229600" cy="1511300"/>
          </a:xfrm>
          <a:prstGeom prst="rect">
            <a:avLst/>
          </a:prstGeom>
          <a:noFill/>
          <a:ln w="9525">
            <a:noFill/>
            <a:miter lim="800000"/>
            <a:headEnd/>
            <a:tailEnd/>
          </a:ln>
        </p:spPr>
      </p:pic>
      <p:sp>
        <p:nvSpPr>
          <p:cNvPr id="20485" name="Text Box 5"/>
          <p:cNvSpPr txBox="1">
            <a:spLocks noChangeArrowheads="1"/>
          </p:cNvSpPr>
          <p:nvPr/>
        </p:nvSpPr>
        <p:spPr bwMode="auto">
          <a:xfrm>
            <a:off x="542925" y="6096000"/>
            <a:ext cx="3144838" cy="307975"/>
          </a:xfrm>
          <a:prstGeom prst="rect">
            <a:avLst/>
          </a:prstGeom>
          <a:noFill/>
          <a:ln w="9525">
            <a:noFill/>
            <a:miter lim="800000"/>
            <a:headEnd/>
            <a:tailEnd/>
          </a:ln>
        </p:spPr>
        <p:txBody>
          <a:bodyPr wrap="none">
            <a:spAutoFit/>
          </a:bodyPr>
          <a:lstStyle/>
          <a:p>
            <a:r>
              <a:rPr lang="en-US" altLang="en-US" sz="1400" b="1">
                <a:solidFill>
                  <a:srgbClr val="327CB8"/>
                </a:solidFill>
                <a:latin typeface="Arial" charset="0"/>
              </a:rPr>
              <a:t> </a:t>
            </a:r>
            <a:r>
              <a:rPr lang="en-US" altLang="en-US" sz="1400" b="1">
                <a:latin typeface="Arial" charset="0"/>
              </a:rPr>
              <a:t>Layering of key network protocols</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solidFill>
                  <a:schemeClr val="tx1"/>
                </a:solidFill>
              </a:rPr>
              <a:t>TCP/IP</a:t>
            </a:r>
          </a:p>
        </p:txBody>
      </p:sp>
      <p:sp>
        <p:nvSpPr>
          <p:cNvPr id="21507" name="Rectangle 3"/>
          <p:cNvSpPr>
            <a:spLocks noGrp="1" noChangeArrowheads="1"/>
          </p:cNvSpPr>
          <p:nvPr>
            <p:ph idx="1"/>
          </p:nvPr>
        </p:nvSpPr>
        <p:spPr/>
        <p:txBody>
          <a:bodyPr/>
          <a:lstStyle/>
          <a:p>
            <a:pPr eaLnBrk="1" hangingPunct="1"/>
            <a:r>
              <a:rPr lang="en-US" sz="2800" smtClean="0"/>
              <a:t>TCP stands for </a:t>
            </a:r>
            <a:r>
              <a:rPr lang="en-US" sz="2800" b="1" smtClean="0">
                <a:solidFill>
                  <a:srgbClr val="3333FF"/>
                </a:solidFill>
              </a:rPr>
              <a:t>Transmission Control Protocol</a:t>
            </a:r>
            <a:endParaRPr lang="en-US" sz="2800" b="1" smtClean="0"/>
          </a:p>
          <a:p>
            <a:pPr lvl="1" eaLnBrk="1" hangingPunct="1">
              <a:buFontTx/>
              <a:buNone/>
            </a:pPr>
            <a:r>
              <a:rPr lang="en-US" smtClean="0"/>
              <a:t>	TCP software breaks messages into packets, hands them off to the IP software for delivery, and then orders and reassembles the packets at their destination</a:t>
            </a:r>
          </a:p>
          <a:p>
            <a:pPr eaLnBrk="1" hangingPunct="1"/>
            <a:r>
              <a:rPr lang="en-US" sz="2800" smtClean="0"/>
              <a:t>IP stands for </a:t>
            </a:r>
            <a:r>
              <a:rPr lang="en-US" sz="2800" b="1" smtClean="0">
                <a:solidFill>
                  <a:srgbClr val="3333FF"/>
                </a:solidFill>
              </a:rPr>
              <a:t>Internet Protocol</a:t>
            </a:r>
            <a:endParaRPr lang="en-US" sz="2800" smtClean="0"/>
          </a:p>
          <a:p>
            <a:pPr lvl="1" eaLnBrk="1" hangingPunct="1">
              <a:buFontTx/>
              <a:buNone/>
            </a:pPr>
            <a:r>
              <a:rPr lang="en-US" smtClean="0"/>
              <a:t>	IP software deals with the routing of packets through the maze of interconnected networks to their final destination</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solidFill>
                  <a:schemeClr val="tx1"/>
                </a:solidFill>
              </a:rPr>
              <a:t>TCP/IP (cont.)</a:t>
            </a:r>
          </a:p>
        </p:txBody>
      </p:sp>
      <p:sp>
        <p:nvSpPr>
          <p:cNvPr id="22531" name="Rectangle 3"/>
          <p:cNvSpPr>
            <a:spLocks noGrp="1" noChangeArrowheads="1"/>
          </p:cNvSpPr>
          <p:nvPr>
            <p:ph idx="1"/>
          </p:nvPr>
        </p:nvSpPr>
        <p:spPr/>
        <p:txBody>
          <a:bodyPr/>
          <a:lstStyle/>
          <a:p>
            <a:pPr eaLnBrk="1" hangingPunct="1"/>
            <a:r>
              <a:rPr lang="en-US" smtClean="0"/>
              <a:t>UDP stands for </a:t>
            </a:r>
            <a:r>
              <a:rPr lang="en-US" b="1" smtClean="0">
                <a:solidFill>
                  <a:srgbClr val="3333FF"/>
                </a:solidFill>
              </a:rPr>
              <a:t>User Datagram Protocol</a:t>
            </a:r>
            <a:endParaRPr lang="en-US" smtClean="0"/>
          </a:p>
          <a:p>
            <a:pPr lvl="1" eaLnBrk="1" hangingPunct="1">
              <a:spcBef>
                <a:spcPct val="50000"/>
              </a:spcBef>
            </a:pPr>
            <a:r>
              <a:rPr lang="en-US" smtClean="0"/>
              <a:t>It is an alternative to TCP</a:t>
            </a:r>
          </a:p>
          <a:p>
            <a:pPr lvl="1" eaLnBrk="1" hangingPunct="1">
              <a:spcBef>
                <a:spcPct val="50000"/>
              </a:spcBef>
            </a:pPr>
            <a:r>
              <a:rPr lang="en-US" smtClean="0"/>
              <a:t>The main difference is that TCP is highly reliable, at the cost of decreased performance, while UDP is less reliable, but generally faster</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solidFill>
                  <a:schemeClr val="tx1"/>
                </a:solidFill>
              </a:rPr>
              <a:t>Networking</a:t>
            </a:r>
          </a:p>
        </p:txBody>
      </p:sp>
      <p:sp>
        <p:nvSpPr>
          <p:cNvPr id="4099" name="Rectangle 3"/>
          <p:cNvSpPr>
            <a:spLocks noGrp="1" noChangeArrowheads="1"/>
          </p:cNvSpPr>
          <p:nvPr>
            <p:ph idx="1"/>
          </p:nvPr>
        </p:nvSpPr>
        <p:spPr/>
        <p:txBody>
          <a:bodyPr/>
          <a:lstStyle/>
          <a:p>
            <a:pPr eaLnBrk="1" hangingPunct="1"/>
            <a:r>
              <a:rPr lang="en-US" smtClean="0"/>
              <a:t>The generic term </a:t>
            </a:r>
            <a:r>
              <a:rPr lang="en-US" b="1" smtClean="0">
                <a:solidFill>
                  <a:srgbClr val="3333FF"/>
                </a:solidFill>
              </a:rPr>
              <a:t>node</a:t>
            </a:r>
            <a:r>
              <a:rPr lang="en-US" smtClean="0"/>
              <a:t> or </a:t>
            </a:r>
            <a:r>
              <a:rPr lang="en-US" b="1" smtClean="0">
                <a:solidFill>
                  <a:srgbClr val="3333FF"/>
                </a:solidFill>
              </a:rPr>
              <a:t>host</a:t>
            </a:r>
            <a:r>
              <a:rPr lang="en-US" smtClean="0"/>
              <a:t> refers to any device on a network</a:t>
            </a:r>
          </a:p>
          <a:p>
            <a:pPr eaLnBrk="1" hangingPunct="1"/>
            <a:r>
              <a:rPr lang="en-US" b="1" smtClean="0">
                <a:solidFill>
                  <a:srgbClr val="3333FF"/>
                </a:solidFill>
              </a:rPr>
              <a:t>Data transfer rate</a:t>
            </a:r>
            <a:r>
              <a:rPr lang="en-US" b="1" smtClean="0"/>
              <a:t> </a:t>
            </a:r>
            <a:r>
              <a:rPr lang="en-US" smtClean="0"/>
              <a:t>  The speed with which data is moved from one place on a network to another</a:t>
            </a:r>
            <a:r>
              <a:rPr lang="en-US" b="1" smtClean="0"/>
              <a:t> </a:t>
            </a:r>
          </a:p>
          <a:p>
            <a:pPr eaLnBrk="1" hangingPunct="1"/>
            <a:r>
              <a:rPr lang="en-US" smtClean="0"/>
              <a:t>Data transfer rate is a </a:t>
            </a:r>
            <a:r>
              <a:rPr lang="en-US" smtClean="0">
                <a:solidFill>
                  <a:srgbClr val="3333FF"/>
                </a:solidFill>
              </a:rPr>
              <a:t>key issue</a:t>
            </a:r>
            <a:r>
              <a:rPr lang="en-US" smtClean="0"/>
              <a:t> in computer networks</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solidFill>
                  <a:schemeClr val="tx1"/>
                </a:solidFill>
              </a:rPr>
              <a:t>High-Level Protocols</a:t>
            </a:r>
          </a:p>
        </p:txBody>
      </p:sp>
      <p:sp>
        <p:nvSpPr>
          <p:cNvPr id="23555" name="Rectangle 3"/>
          <p:cNvSpPr>
            <a:spLocks noGrp="1" noChangeArrowheads="1"/>
          </p:cNvSpPr>
          <p:nvPr>
            <p:ph idx="1"/>
          </p:nvPr>
        </p:nvSpPr>
        <p:spPr/>
        <p:txBody>
          <a:bodyPr/>
          <a:lstStyle/>
          <a:p>
            <a:pPr eaLnBrk="1" hangingPunct="1"/>
            <a:r>
              <a:rPr lang="en-US" smtClean="0"/>
              <a:t>Other protocols build on the foundation established by the TCP/IP protocol suite</a:t>
            </a:r>
          </a:p>
          <a:p>
            <a:pPr lvl="1" eaLnBrk="1" hangingPunct="1">
              <a:spcBef>
                <a:spcPct val="50000"/>
              </a:spcBef>
            </a:pPr>
            <a:r>
              <a:rPr lang="en-US" smtClean="0"/>
              <a:t>Simple Mail Transfer Protocol (SMTP)</a:t>
            </a:r>
          </a:p>
          <a:p>
            <a:pPr lvl="1" eaLnBrk="1" hangingPunct="1">
              <a:spcBef>
                <a:spcPct val="50000"/>
              </a:spcBef>
            </a:pPr>
            <a:r>
              <a:rPr lang="en-US" smtClean="0"/>
              <a:t>File Transfer Protocol (FTP)</a:t>
            </a:r>
          </a:p>
          <a:p>
            <a:pPr lvl="1" eaLnBrk="1" hangingPunct="1">
              <a:spcBef>
                <a:spcPct val="50000"/>
              </a:spcBef>
            </a:pPr>
            <a:r>
              <a:rPr lang="en-US" smtClean="0"/>
              <a:t>Telnet</a:t>
            </a:r>
          </a:p>
          <a:p>
            <a:pPr lvl="1" eaLnBrk="1" hangingPunct="1">
              <a:spcBef>
                <a:spcPct val="50000"/>
              </a:spcBef>
            </a:pPr>
            <a:r>
              <a:rPr lang="en-US" smtClean="0"/>
              <a:t>Hyper Text Transfer Protocol (http)</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solidFill>
                  <a:schemeClr val="tx1"/>
                </a:solidFill>
              </a:rPr>
              <a:t>Firewalls</a:t>
            </a:r>
          </a:p>
        </p:txBody>
      </p:sp>
      <p:sp>
        <p:nvSpPr>
          <p:cNvPr id="26627" name="Rectangle 3"/>
          <p:cNvSpPr>
            <a:spLocks noGrp="1" noChangeArrowheads="1"/>
          </p:cNvSpPr>
          <p:nvPr>
            <p:ph idx="1"/>
          </p:nvPr>
        </p:nvSpPr>
        <p:spPr/>
        <p:txBody>
          <a:bodyPr/>
          <a:lstStyle/>
          <a:p>
            <a:pPr eaLnBrk="1" hangingPunct="1"/>
            <a:r>
              <a:rPr lang="en-US" b="1" smtClean="0">
                <a:solidFill>
                  <a:srgbClr val="3333FF"/>
                </a:solidFill>
              </a:rPr>
              <a:t>Firewall</a:t>
            </a:r>
            <a:r>
              <a:rPr lang="en-US" smtClean="0"/>
              <a:t>  A machine and its software that serve as a special gateway to a network, protecting it from inappropriate access</a:t>
            </a:r>
          </a:p>
          <a:p>
            <a:pPr lvl="1" eaLnBrk="1" hangingPunct="1">
              <a:spcBef>
                <a:spcPct val="50000"/>
              </a:spcBef>
            </a:pPr>
            <a:r>
              <a:rPr lang="en-US" smtClean="0"/>
              <a:t>Filters the network traffic that comes in, checking the validity of the messages as much as possible and perhaps denying some messages altogether</a:t>
            </a:r>
          </a:p>
          <a:p>
            <a:pPr lvl="1" eaLnBrk="1" hangingPunct="1">
              <a:spcBef>
                <a:spcPct val="50000"/>
              </a:spcBef>
            </a:pPr>
            <a:r>
              <a:rPr lang="en-US" smtClean="0"/>
              <a:t>Enforces an organization’s </a:t>
            </a:r>
            <a:r>
              <a:rPr lang="en-US" b="1" smtClean="0"/>
              <a:t>access control policy</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solidFill>
                  <a:schemeClr val="tx1"/>
                </a:solidFill>
              </a:rPr>
              <a:t>Firewalls</a:t>
            </a:r>
          </a:p>
        </p:txBody>
      </p:sp>
      <p:pic>
        <p:nvPicPr>
          <p:cNvPr id="27651" name="Picture 4" descr="c15f08"/>
          <p:cNvPicPr preferRelativeResize="0">
            <a:picLocks noChangeAspect="1" noChangeArrowheads="1"/>
          </p:cNvPicPr>
          <p:nvPr/>
        </p:nvPicPr>
        <p:blipFill>
          <a:blip r:embed="rId2"/>
          <a:srcRect/>
          <a:stretch>
            <a:fillRect/>
          </a:stretch>
        </p:blipFill>
        <p:spPr bwMode="auto">
          <a:xfrm>
            <a:off x="228600" y="1828800"/>
            <a:ext cx="8686800" cy="3908425"/>
          </a:xfrm>
          <a:prstGeom prst="rect">
            <a:avLst/>
          </a:prstGeom>
          <a:noFill/>
          <a:ln w="9525">
            <a:noFill/>
            <a:miter lim="800000"/>
            <a:headEnd/>
            <a:tailEnd/>
          </a:ln>
        </p:spPr>
      </p:pic>
      <p:sp>
        <p:nvSpPr>
          <p:cNvPr id="27652" name="Text Box 5"/>
          <p:cNvSpPr txBox="1">
            <a:spLocks noChangeArrowheads="1"/>
          </p:cNvSpPr>
          <p:nvPr/>
        </p:nvSpPr>
        <p:spPr bwMode="auto">
          <a:xfrm>
            <a:off x="457200" y="6400800"/>
            <a:ext cx="2465388" cy="307975"/>
          </a:xfrm>
          <a:prstGeom prst="rect">
            <a:avLst/>
          </a:prstGeom>
          <a:noFill/>
          <a:ln w="9525">
            <a:noFill/>
            <a:miter lim="800000"/>
            <a:headEnd/>
            <a:tailEnd/>
          </a:ln>
        </p:spPr>
        <p:txBody>
          <a:bodyPr wrap="none">
            <a:spAutoFit/>
          </a:bodyPr>
          <a:lstStyle/>
          <a:p>
            <a:r>
              <a:rPr lang="en-US" altLang="en-US" sz="1400" b="1">
                <a:latin typeface="Arial" charset="0"/>
              </a:rPr>
              <a:t>A firewall protecting a LAN</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solidFill>
                  <a:schemeClr val="tx1"/>
                </a:solidFill>
              </a:rPr>
              <a:t>Network Addresses</a:t>
            </a:r>
          </a:p>
        </p:txBody>
      </p:sp>
      <p:sp>
        <p:nvSpPr>
          <p:cNvPr id="28675" name="Rectangle 3"/>
          <p:cNvSpPr>
            <a:spLocks noGrp="1" noChangeArrowheads="1"/>
          </p:cNvSpPr>
          <p:nvPr>
            <p:ph idx="1"/>
          </p:nvPr>
        </p:nvSpPr>
        <p:spPr/>
        <p:txBody>
          <a:bodyPr/>
          <a:lstStyle/>
          <a:p>
            <a:pPr eaLnBrk="1" hangingPunct="1"/>
            <a:r>
              <a:rPr lang="en-US" b="1" smtClean="0">
                <a:solidFill>
                  <a:srgbClr val="3333FF"/>
                </a:solidFill>
              </a:rPr>
              <a:t>Hostname</a:t>
            </a:r>
            <a:r>
              <a:rPr lang="en-US" smtClean="0"/>
              <a:t>  A unique identification that specifies a particular computer on the Internet</a:t>
            </a:r>
          </a:p>
          <a:p>
            <a:pPr eaLnBrk="1" hangingPunct="1">
              <a:buFontTx/>
              <a:buNone/>
            </a:pPr>
            <a:r>
              <a:rPr lang="en-US" smtClean="0"/>
              <a:t>	For example</a:t>
            </a:r>
          </a:p>
          <a:p>
            <a:pPr lvl="1" eaLnBrk="1" hangingPunct="1">
              <a:buFontTx/>
              <a:buNone/>
            </a:pPr>
            <a:r>
              <a:rPr lang="en-US" smtClean="0"/>
              <a:t>	matisse.csc.villanova.edu</a:t>
            </a:r>
          </a:p>
          <a:p>
            <a:pPr lvl="1" eaLnBrk="1" hangingPunct="1">
              <a:buFontTx/>
              <a:buNone/>
            </a:pPr>
            <a:r>
              <a:rPr lang="en-US" smtClean="0"/>
              <a:t>	condor.develocorp.com</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solidFill>
                  <a:schemeClr val="tx1"/>
                </a:solidFill>
              </a:rPr>
              <a:t>Network Addresses</a:t>
            </a:r>
          </a:p>
        </p:txBody>
      </p:sp>
      <p:sp>
        <p:nvSpPr>
          <p:cNvPr id="29699" name="Rectangle 3"/>
          <p:cNvSpPr>
            <a:spLocks noGrp="1" noChangeArrowheads="1"/>
          </p:cNvSpPr>
          <p:nvPr>
            <p:ph idx="1"/>
          </p:nvPr>
        </p:nvSpPr>
        <p:spPr/>
        <p:txBody>
          <a:bodyPr/>
          <a:lstStyle/>
          <a:p>
            <a:pPr eaLnBrk="1" hangingPunct="1"/>
            <a:r>
              <a:rPr lang="en-US" smtClean="0"/>
              <a:t>Network software translates a hostname into its corresponding IP address</a:t>
            </a:r>
          </a:p>
          <a:p>
            <a:pPr eaLnBrk="1" hangingPunct="1">
              <a:buFontTx/>
              <a:buNone/>
            </a:pPr>
            <a:r>
              <a:rPr lang="en-US" smtClean="0"/>
              <a:t>	For example</a:t>
            </a:r>
            <a:endParaRPr lang="en-US" sz="2800" smtClean="0"/>
          </a:p>
          <a:p>
            <a:pPr lvl="1" eaLnBrk="1" hangingPunct="1">
              <a:buFontTx/>
              <a:buNone/>
            </a:pPr>
            <a:r>
              <a:rPr lang="en-US" smtClean="0"/>
              <a:t>	205.39.145.18</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solidFill>
                  <a:schemeClr val="tx1"/>
                </a:solidFill>
              </a:rPr>
              <a:t>Network Addresses</a:t>
            </a:r>
          </a:p>
        </p:txBody>
      </p:sp>
      <p:sp>
        <p:nvSpPr>
          <p:cNvPr id="30723" name="Rectangle 3"/>
          <p:cNvSpPr>
            <a:spLocks noGrp="1" noChangeArrowheads="1"/>
          </p:cNvSpPr>
          <p:nvPr>
            <p:ph idx="1"/>
          </p:nvPr>
        </p:nvSpPr>
        <p:spPr/>
        <p:txBody>
          <a:bodyPr/>
          <a:lstStyle/>
          <a:p>
            <a:pPr eaLnBrk="1" hangingPunct="1"/>
            <a:r>
              <a:rPr lang="en-US" sz="2800" smtClean="0"/>
              <a:t>An </a:t>
            </a:r>
            <a:r>
              <a:rPr lang="en-US" sz="2800" b="1" smtClean="0"/>
              <a:t>IP address</a:t>
            </a:r>
            <a:r>
              <a:rPr lang="en-US" sz="2800" smtClean="0"/>
              <a:t> can be split into</a:t>
            </a:r>
            <a:endParaRPr lang="en-US" smtClean="0"/>
          </a:p>
          <a:p>
            <a:pPr lvl="1" eaLnBrk="1" hangingPunct="1"/>
            <a:r>
              <a:rPr lang="en-US" sz="2400" b="1" smtClean="0"/>
              <a:t>network address</a:t>
            </a:r>
            <a:r>
              <a:rPr lang="en-US" sz="2400" smtClean="0"/>
              <a:t>, which specifies a specific network</a:t>
            </a:r>
          </a:p>
          <a:p>
            <a:pPr lvl="1" eaLnBrk="1" hangingPunct="1"/>
            <a:r>
              <a:rPr lang="en-US" sz="2400" b="1" smtClean="0"/>
              <a:t>host number</a:t>
            </a:r>
            <a:r>
              <a:rPr lang="en-US" sz="2400" smtClean="0"/>
              <a:t>, which specifies a particular machine in that network</a:t>
            </a:r>
            <a:endParaRPr lang="en-US" smtClean="0"/>
          </a:p>
        </p:txBody>
      </p:sp>
      <p:pic>
        <p:nvPicPr>
          <p:cNvPr id="30724" name="Picture 4" descr="c15f09"/>
          <p:cNvPicPr preferRelativeResize="0">
            <a:picLocks noChangeAspect="1" noChangeArrowheads="1"/>
          </p:cNvPicPr>
          <p:nvPr/>
        </p:nvPicPr>
        <p:blipFill>
          <a:blip r:embed="rId2"/>
          <a:srcRect/>
          <a:stretch>
            <a:fillRect/>
          </a:stretch>
        </p:blipFill>
        <p:spPr bwMode="auto">
          <a:xfrm>
            <a:off x="457200" y="3505200"/>
            <a:ext cx="6553200" cy="2898775"/>
          </a:xfrm>
          <a:prstGeom prst="rect">
            <a:avLst/>
          </a:prstGeom>
          <a:noFill/>
          <a:ln w="9525">
            <a:noFill/>
            <a:miter lim="800000"/>
            <a:headEnd/>
            <a:tailEnd/>
          </a:ln>
        </p:spPr>
      </p:pic>
      <p:sp>
        <p:nvSpPr>
          <p:cNvPr id="30725" name="Text Box 5"/>
          <p:cNvSpPr txBox="1">
            <a:spLocks noChangeArrowheads="1"/>
          </p:cNvSpPr>
          <p:nvPr/>
        </p:nvSpPr>
        <p:spPr bwMode="auto">
          <a:xfrm>
            <a:off x="7086600" y="5257800"/>
            <a:ext cx="1600200" cy="738188"/>
          </a:xfrm>
          <a:prstGeom prst="rect">
            <a:avLst/>
          </a:prstGeom>
          <a:noFill/>
          <a:ln w="9525">
            <a:noFill/>
            <a:miter lim="800000"/>
            <a:headEnd/>
            <a:tailEnd/>
          </a:ln>
        </p:spPr>
        <p:txBody>
          <a:bodyPr>
            <a:spAutoFit/>
          </a:bodyPr>
          <a:lstStyle/>
          <a:p>
            <a:r>
              <a:rPr lang="en-US" altLang="en-US" sz="1400" b="1">
                <a:latin typeface="Arial" charset="0"/>
              </a:rPr>
              <a:t>An IP address is stored in four bytes</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6000" b="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pperplate Gothic Bold" pitchFamily="34" charset="0"/>
              </a:rPr>
              <a:t>Network Basics</a:t>
            </a:r>
            <a:endParaRPr lang="en-US" sz="9600" b="1"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pperplate Gothic Bold" pitchFamily="34" charset="0"/>
            </a:endParaRPr>
          </a:p>
        </p:txBody>
      </p:sp>
      <p:sp>
        <p:nvSpPr>
          <p:cNvPr id="3" name="Subtitle 2"/>
          <p:cNvSpPr>
            <a:spLocks noGrp="1"/>
          </p:cNvSpPr>
          <p:nvPr>
            <p:ph type="subTitle" idx="1"/>
          </p:nvPr>
        </p:nvSpPr>
        <p:spPr/>
        <p:txBody>
          <a:bodyPr>
            <a:normAutofit fontScale="77500" lnSpcReduction="20000"/>
          </a:bodyPr>
          <a:lstStyle/>
          <a:p>
            <a:pPr algn="ctr"/>
            <a:r>
              <a:rPr lang="en-US" sz="8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pperplate Gothic Bold" pitchFamily="34" charset="0"/>
              </a:rPr>
              <a:t>Chapter 1</a:t>
            </a:r>
            <a:endParaRPr lang="en-US" sz="8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doni MT Black" pitchFamily="18" charset="0"/>
            </a:endParaRPr>
          </a:p>
        </p:txBody>
      </p:sp>
      <p:pic>
        <p:nvPicPr>
          <p:cNvPr id="4" name="Picture 3" descr="network basis.jpg"/>
          <p:cNvPicPr>
            <a:picLocks noChangeAspect="1"/>
          </p:cNvPicPr>
          <p:nvPr/>
        </p:nvPicPr>
        <p:blipFill>
          <a:blip r:embed="rId2" cstate="print"/>
          <a:stretch>
            <a:fillRect/>
          </a:stretch>
        </p:blipFill>
        <p:spPr>
          <a:xfrm>
            <a:off x="1371600" y="381000"/>
            <a:ext cx="6295544" cy="3147772"/>
          </a:xfrm>
          <a:prstGeom prst="rect">
            <a:avLst/>
          </a:prstGeom>
        </p:spPr>
      </p:pic>
    </p:spTree>
  </p:cSld>
  <p:clrMapOvr>
    <a:masterClrMapping/>
  </p:clrMapOvr>
  <p:transition xmlns:p14="http://schemas.microsoft.com/office/powerpoint/2010/main" advTm="4000"/>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latin typeface="Broadway" pitchFamily="82" charset="0"/>
              </a:rPr>
              <a:t>What is Networking?</a:t>
            </a:r>
            <a:endParaRPr lang="en-US" dirty="0">
              <a:solidFill>
                <a:srgbClr val="FF0000"/>
              </a:solidFill>
              <a:latin typeface="Broadway" pitchFamily="82" charset="0"/>
            </a:endParaRPr>
          </a:p>
        </p:txBody>
      </p:sp>
      <p:sp>
        <p:nvSpPr>
          <p:cNvPr id="3" name="Content Placeholder 2"/>
          <p:cNvSpPr>
            <a:spLocks noGrp="1"/>
          </p:cNvSpPr>
          <p:nvPr>
            <p:ph idx="1"/>
          </p:nvPr>
        </p:nvSpPr>
        <p:spPr/>
        <p:txBody>
          <a:bodyPr>
            <a:normAutofit/>
          </a:bodyPr>
          <a:lstStyle/>
          <a:p>
            <a:pPr>
              <a:buFont typeface="Wingdings" pitchFamily="2" charset="2"/>
              <a:buChar char="v"/>
            </a:pPr>
            <a:r>
              <a:rPr lang="en-US" sz="2800" dirty="0" smtClean="0">
                <a:latin typeface="Times New Roman" pitchFamily="18" charset="0"/>
                <a:cs typeface="Times New Roman" pitchFamily="18" charset="0"/>
              </a:rPr>
              <a:t> Networking is one of the excellent concepts in the field of computers.It enables users at geographical distances to communicate and share data at an excellent speed. This not only reduces time consumption but also reduce the cost of many systems. Networking can be done within a room, organization, city, country or world. The basic purpose of making a network is communication and resource sharing.</a:t>
            </a:r>
            <a:endParaRPr lang="en-US" sz="2800" dirty="0">
              <a:latin typeface="Times New Roman" pitchFamily="18" charset="0"/>
              <a:cs typeface="Times New Roman" pitchFamily="18" charset="0"/>
            </a:endParaRPr>
          </a:p>
        </p:txBody>
      </p:sp>
    </p:spTree>
  </p:cSld>
  <p:clrMapOvr>
    <a:masterClrMapping/>
  </p:clrMapOvr>
  <p:transition xmlns:p14="http://schemas.microsoft.com/office/powerpoint/2010/main" advTm="4000"/>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lumMod val="75000"/>
                  </a:schemeClr>
                </a:solidFill>
                <a:latin typeface="Aharoni" pitchFamily="2" charset="-79"/>
                <a:cs typeface="Aharoni" pitchFamily="2" charset="-79"/>
              </a:rPr>
              <a:t>What is Computer Network?</a:t>
            </a:r>
            <a:endParaRPr lang="en-US" dirty="0">
              <a:solidFill>
                <a:schemeClr val="tx2">
                  <a:lumMod val="75000"/>
                </a:schemeClr>
              </a:solidFill>
              <a:latin typeface="Aharoni" pitchFamily="2" charset="-79"/>
              <a:cs typeface="Aharoni" pitchFamily="2" charset="-79"/>
            </a:endParaRPr>
          </a:p>
        </p:txBody>
      </p:sp>
      <p:sp>
        <p:nvSpPr>
          <p:cNvPr id="3" name="Content Placeholder 2"/>
          <p:cNvSpPr>
            <a:spLocks noGrp="1"/>
          </p:cNvSpPr>
          <p:nvPr>
            <p:ph idx="1"/>
          </p:nvPr>
        </p:nvSpPr>
        <p:spPr/>
        <p:txBody>
          <a:bodyPr/>
          <a:lstStyle/>
          <a:p>
            <a:pPr>
              <a:buFont typeface="Wingdings" pitchFamily="2" charset="2"/>
              <a:buChar char="v"/>
            </a:pPr>
            <a:r>
              <a:rPr lang="en-US"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Computer network is an interconnection of independent computers in some manner through communication medium to share resources like hardware, software and peripheral devices.</a:t>
            </a:r>
          </a:p>
          <a:p>
            <a:pPr>
              <a:buNone/>
            </a:pPr>
            <a:endParaRPr lang="en-US" sz="2800" dirty="0">
              <a:latin typeface="Times New Roman" pitchFamily="18" charset="0"/>
              <a:cs typeface="Times New Roman" pitchFamily="18" charset="0"/>
            </a:endParaRPr>
          </a:p>
        </p:txBody>
      </p:sp>
      <p:pic>
        <p:nvPicPr>
          <p:cNvPr id="4" name="Picture 3" descr="computer-network.jpg"/>
          <p:cNvPicPr>
            <a:picLocks noChangeAspect="1"/>
          </p:cNvPicPr>
          <p:nvPr/>
        </p:nvPicPr>
        <p:blipFill>
          <a:blip r:embed="rId2" cstate="print"/>
          <a:stretch>
            <a:fillRect/>
          </a:stretch>
        </p:blipFill>
        <p:spPr>
          <a:xfrm>
            <a:off x="1828800" y="3733800"/>
            <a:ext cx="6172200" cy="2488790"/>
          </a:xfrm>
          <a:prstGeom prst="rect">
            <a:avLst/>
          </a:prstGeom>
        </p:spPr>
      </p:pic>
    </p:spTree>
  </p:cSld>
  <p:clrMapOvr>
    <a:masterClrMapping/>
  </p:clrMapOvr>
  <p:transition xmlns:p14="http://schemas.microsoft.com/office/powerpoint/2010/main" advTm="4000"/>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Black" pitchFamily="34" charset="0"/>
              </a:rPr>
              <a:t>Need of Computer Network?</a:t>
            </a:r>
            <a:endParaRPr lang="en-US" dirty="0">
              <a:latin typeface="Arial Black" pitchFamily="34" charset="0"/>
            </a:endParaRPr>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v"/>
            </a:pPr>
            <a:r>
              <a:rPr lang="en-US" dirty="0" smtClean="0"/>
              <a:t> </a:t>
            </a:r>
            <a:r>
              <a:rPr lang="en-US" sz="2800" dirty="0" smtClean="0">
                <a:latin typeface="Times New Roman" pitchFamily="18" charset="0"/>
                <a:cs typeface="Times New Roman" pitchFamily="18" charset="0"/>
              </a:rPr>
              <a:t>Now the question arises </a:t>
            </a:r>
            <a:r>
              <a:rPr lang="en-US" sz="2800" b="1" dirty="0" smtClean="0">
                <a:latin typeface="Times New Roman" pitchFamily="18" charset="0"/>
                <a:cs typeface="Times New Roman" pitchFamily="18" charset="0"/>
              </a:rPr>
              <a:t>what is the need of computer network? </a:t>
            </a:r>
            <a:r>
              <a:rPr lang="en-US" sz="2800" dirty="0" smtClean="0">
                <a:latin typeface="Times New Roman" pitchFamily="18" charset="0"/>
                <a:cs typeface="Times New Roman" pitchFamily="18" charset="0"/>
              </a:rPr>
              <a:t>So,</a:t>
            </a:r>
          </a:p>
          <a:p>
            <a:r>
              <a:rPr lang="en-US" sz="2800" dirty="0">
                <a:latin typeface="Times New Roman" pitchFamily="18" charset="0"/>
                <a:cs typeface="Times New Roman" pitchFamily="18" charset="0"/>
              </a:rPr>
              <a:t>C</a:t>
            </a:r>
            <a:r>
              <a:rPr lang="en-US" sz="2800" dirty="0" smtClean="0">
                <a:latin typeface="Times New Roman" pitchFamily="18" charset="0"/>
                <a:cs typeface="Times New Roman" pitchFamily="18" charset="0"/>
              </a:rPr>
              <a:t>omputer network is used for connecting computers between various buildings of an organization.</a:t>
            </a:r>
          </a:p>
          <a:p>
            <a:r>
              <a:rPr lang="en-US" sz="2800" dirty="0" smtClean="0">
                <a:latin typeface="Times New Roman" pitchFamily="18" charset="0"/>
                <a:cs typeface="Times New Roman" pitchFamily="18" charset="0"/>
              </a:rPr>
              <a:t>Exchange of data and information amongst the users Via computer network.</a:t>
            </a:r>
          </a:p>
          <a:p>
            <a:r>
              <a:rPr lang="en-US" sz="2800" dirty="0" smtClean="0">
                <a:latin typeface="Times New Roman" pitchFamily="18" charset="0"/>
                <a:cs typeface="Times New Roman" pitchFamily="18" charset="0"/>
              </a:rPr>
              <a:t>In education area and to share information over the geographical wide area.</a:t>
            </a:r>
          </a:p>
          <a:p>
            <a:r>
              <a:rPr lang="en-US" sz="2800" dirty="0" smtClean="0">
                <a:latin typeface="Times New Roman" pitchFamily="18" charset="0"/>
                <a:cs typeface="Times New Roman" pitchFamily="18" charset="0"/>
              </a:rPr>
              <a:t>Also used for sharing software and database. </a:t>
            </a:r>
          </a:p>
          <a:p>
            <a:pPr>
              <a:buNone/>
            </a:pPr>
            <a:endParaRPr lang="en-US" dirty="0"/>
          </a:p>
        </p:txBody>
      </p:sp>
    </p:spTree>
  </p:cSld>
  <p:clrMapOvr>
    <a:masterClrMapping/>
  </p:clrMapOvr>
  <p:transition xmlns:p14="http://schemas.microsoft.com/office/powerpoint/2010/main" advTm="400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solidFill>
                  <a:schemeClr val="tx1"/>
                </a:solidFill>
              </a:rPr>
              <a:t>Networking</a:t>
            </a:r>
          </a:p>
        </p:txBody>
      </p:sp>
      <p:sp>
        <p:nvSpPr>
          <p:cNvPr id="5123" name="Rectangle 3"/>
          <p:cNvSpPr>
            <a:spLocks noGrp="1" noChangeArrowheads="1"/>
          </p:cNvSpPr>
          <p:nvPr>
            <p:ph idx="1"/>
          </p:nvPr>
        </p:nvSpPr>
        <p:spPr>
          <a:xfrm>
            <a:off x="457200" y="1676400"/>
            <a:ext cx="8229600" cy="1828800"/>
          </a:xfrm>
        </p:spPr>
        <p:txBody>
          <a:bodyPr/>
          <a:lstStyle/>
          <a:p>
            <a:pPr eaLnBrk="1" hangingPunct="1"/>
            <a:r>
              <a:rPr lang="en-US" smtClean="0"/>
              <a:t>Computer networks have opened up an entire frontier in the world of computing called the </a:t>
            </a:r>
            <a:r>
              <a:rPr lang="en-US" b="1" smtClean="0"/>
              <a:t>client/server model</a:t>
            </a:r>
            <a:endParaRPr lang="en-US" smtClean="0"/>
          </a:p>
        </p:txBody>
      </p:sp>
      <p:pic>
        <p:nvPicPr>
          <p:cNvPr id="5124" name="Picture 4" descr="c15f01"/>
          <p:cNvPicPr preferRelativeResize="0">
            <a:picLocks noChangeAspect="1" noChangeArrowheads="1"/>
          </p:cNvPicPr>
          <p:nvPr/>
        </p:nvPicPr>
        <p:blipFill>
          <a:blip r:embed="rId2"/>
          <a:srcRect/>
          <a:stretch>
            <a:fillRect/>
          </a:stretch>
        </p:blipFill>
        <p:spPr bwMode="auto">
          <a:xfrm>
            <a:off x="1733550" y="3641725"/>
            <a:ext cx="5676900" cy="2530475"/>
          </a:xfrm>
          <a:prstGeom prst="rect">
            <a:avLst/>
          </a:prstGeom>
          <a:noFill/>
          <a:ln w="9525">
            <a:noFill/>
            <a:miter lim="800000"/>
            <a:headEnd/>
            <a:tailEnd/>
          </a:ln>
        </p:spPr>
      </p:pic>
      <p:sp>
        <p:nvSpPr>
          <p:cNvPr id="5125" name="Text Box 5"/>
          <p:cNvSpPr txBox="1">
            <a:spLocks noChangeArrowheads="1"/>
          </p:cNvSpPr>
          <p:nvPr/>
        </p:nvSpPr>
        <p:spPr bwMode="auto">
          <a:xfrm>
            <a:off x="1905000" y="6324600"/>
            <a:ext cx="2254250" cy="307975"/>
          </a:xfrm>
          <a:prstGeom prst="rect">
            <a:avLst/>
          </a:prstGeom>
          <a:noFill/>
          <a:ln w="9525">
            <a:noFill/>
            <a:miter lim="800000"/>
            <a:headEnd/>
            <a:tailEnd/>
          </a:ln>
        </p:spPr>
        <p:txBody>
          <a:bodyPr wrap="none">
            <a:spAutoFit/>
          </a:bodyPr>
          <a:lstStyle/>
          <a:p>
            <a:r>
              <a:rPr lang="en-US" altLang="en-US" sz="1400" b="1">
                <a:latin typeface="Arial" charset="0"/>
              </a:rPr>
              <a:t>Client/Server interaction</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latin typeface="Algerian" pitchFamily="82" charset="0"/>
              </a:rPr>
              <a:t>Advantage </a:t>
            </a:r>
            <a:endParaRPr lang="en-US" dirty="0">
              <a:solidFill>
                <a:srgbClr val="7030A0"/>
              </a:solidFill>
              <a:latin typeface="Algerian" pitchFamily="82" charset="0"/>
            </a:endParaRPr>
          </a:p>
        </p:txBody>
      </p:sp>
      <p:sp>
        <p:nvSpPr>
          <p:cNvPr id="3" name="Content Placeholder 2"/>
          <p:cNvSpPr>
            <a:spLocks noGrp="1"/>
          </p:cNvSpPr>
          <p:nvPr>
            <p:ph idx="1"/>
          </p:nvPr>
        </p:nvSpPr>
        <p:spPr/>
        <p:txBody>
          <a:bodyPr>
            <a:normAutofit/>
          </a:bodyPr>
          <a:lstStyle/>
          <a:p>
            <a:pPr>
              <a:buFont typeface="Courier New" pitchFamily="49" charset="0"/>
              <a:buChar char="o"/>
            </a:pPr>
            <a:r>
              <a:rPr lang="en-US" dirty="0" smtClean="0"/>
              <a:t> </a:t>
            </a:r>
            <a:r>
              <a:rPr lang="en-US" sz="2800" dirty="0" smtClean="0">
                <a:latin typeface="Times New Roman" pitchFamily="18" charset="0"/>
                <a:cs typeface="Times New Roman" pitchFamily="18" charset="0"/>
              </a:rPr>
              <a:t>Data transfer and sharing with a wide great speed.</a:t>
            </a:r>
          </a:p>
          <a:p>
            <a:pPr>
              <a:buFont typeface="Courier New" pitchFamily="49" charset="0"/>
              <a:buChar char="o"/>
            </a:pPr>
            <a:r>
              <a:rPr lang="en-US" sz="2800" dirty="0" smtClean="0">
                <a:latin typeface="Times New Roman" pitchFamily="18" charset="0"/>
                <a:cs typeface="Times New Roman" pitchFamily="18" charset="0"/>
              </a:rPr>
              <a:t>As speed of transfer and sharing is very high, so it reduces the time as well as stationary products too like floppy disk, cd’s etc.</a:t>
            </a:r>
          </a:p>
          <a:p>
            <a:pPr>
              <a:buFont typeface="Courier New" pitchFamily="49" charset="0"/>
              <a:buChar char="o"/>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Data encryption is possible with the help of computer network.</a:t>
            </a:r>
          </a:p>
          <a:p>
            <a:pPr>
              <a:buFont typeface="Courier New" pitchFamily="49" charset="0"/>
              <a:buChar char="o"/>
            </a:pPr>
            <a:r>
              <a:rPr lang="en-US" sz="2800" dirty="0" smtClean="0">
                <a:latin typeface="Times New Roman" pitchFamily="18" charset="0"/>
                <a:cs typeface="Times New Roman" pitchFamily="18" charset="0"/>
              </a:rPr>
              <a:t>Communication is easy with the help of emails.</a:t>
            </a:r>
            <a:endParaRPr lang="en-US" sz="2800" dirty="0">
              <a:latin typeface="Times New Roman" pitchFamily="18" charset="0"/>
              <a:cs typeface="Times New Roman" pitchFamily="18" charset="0"/>
            </a:endParaRPr>
          </a:p>
        </p:txBody>
      </p:sp>
    </p:spTree>
  </p:cSld>
  <p:clrMapOvr>
    <a:masterClrMapping/>
  </p:clrMapOvr>
  <p:transition xmlns:p14="http://schemas.microsoft.com/office/powerpoint/2010/main" advTm="4000"/>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latin typeface="Algerian" pitchFamily="82" charset="0"/>
              </a:rPr>
              <a:t>Disadvantage</a:t>
            </a:r>
            <a:endParaRPr lang="en-US" dirty="0">
              <a:solidFill>
                <a:srgbClr val="00B0F0"/>
              </a:solidFill>
              <a:latin typeface="Algerian" pitchFamily="82" charset="0"/>
            </a:endParaRPr>
          </a:p>
        </p:txBody>
      </p:sp>
      <p:sp>
        <p:nvSpPr>
          <p:cNvPr id="3" name="Content Placeholder 2"/>
          <p:cNvSpPr>
            <a:spLocks noGrp="1"/>
          </p:cNvSpPr>
          <p:nvPr>
            <p:ph idx="1"/>
          </p:nvPr>
        </p:nvSpPr>
        <p:spPr/>
        <p:txBody>
          <a:bodyPr/>
          <a:lstStyle/>
          <a:p>
            <a:pPr>
              <a:buFont typeface="Wingdings" pitchFamily="2" charset="2"/>
              <a:buChar char="ü"/>
            </a:pPr>
            <a:r>
              <a:rPr lang="en-US" dirty="0" smtClean="0"/>
              <a:t> </a:t>
            </a:r>
            <a:r>
              <a:rPr lang="en-US" sz="2800" dirty="0" smtClean="0">
                <a:latin typeface="Times New Roman" pitchFamily="18" charset="0"/>
                <a:cs typeface="Times New Roman" pitchFamily="18" charset="0"/>
              </a:rPr>
              <a:t>Computer are connecting with the help of cables which may also get damage.</a:t>
            </a:r>
          </a:p>
          <a:p>
            <a:pPr>
              <a:buFont typeface="Wingdings" pitchFamily="2" charset="2"/>
              <a:buChar char="ü"/>
            </a:pPr>
            <a:r>
              <a:rPr lang="en-US" sz="2800" dirty="0" smtClean="0">
                <a:latin typeface="Times New Roman" pitchFamily="18" charset="0"/>
                <a:cs typeface="Times New Roman" pitchFamily="18" charset="0"/>
              </a:rPr>
              <a:t> Installation cost is very high.</a:t>
            </a:r>
          </a:p>
          <a:p>
            <a:pPr>
              <a:buFont typeface="Wingdings" pitchFamily="2" charset="2"/>
              <a:buChar char="ü"/>
            </a:pPr>
            <a:r>
              <a:rPr lang="en-US" sz="2800" dirty="0" smtClean="0">
                <a:latin typeface="Times New Roman" pitchFamily="18" charset="0"/>
                <a:cs typeface="Times New Roman" pitchFamily="18" charset="0"/>
              </a:rPr>
              <a:t> Maintenance cost is high.</a:t>
            </a:r>
          </a:p>
          <a:p>
            <a:pPr>
              <a:buFont typeface="Wingdings" pitchFamily="2" charset="2"/>
              <a:buChar char="ü"/>
            </a:pPr>
            <a:r>
              <a:rPr lang="en-US" sz="2800" dirty="0" smtClean="0">
                <a:latin typeface="Times New Roman" pitchFamily="18" charset="0"/>
                <a:cs typeface="Times New Roman" pitchFamily="18" charset="0"/>
              </a:rPr>
              <a:t> Server failure is also a disadvantage of computer network.</a:t>
            </a:r>
            <a:endParaRPr lang="en-US" sz="2800" dirty="0">
              <a:latin typeface="Times New Roman" pitchFamily="18" charset="0"/>
              <a:cs typeface="Times New Roman" pitchFamily="18" charset="0"/>
            </a:endParaRPr>
          </a:p>
        </p:txBody>
      </p:sp>
    </p:spTree>
  </p:cSld>
  <p:clrMapOvr>
    <a:masterClrMapping/>
  </p:clrMapOvr>
  <p:transition xmlns:p14="http://schemas.microsoft.com/office/powerpoint/2010/main" advTm="4000"/>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2">
                    <a:lumMod val="50000"/>
                  </a:schemeClr>
                </a:solidFill>
                <a:latin typeface="Bauhaus 93" pitchFamily="82" charset="0"/>
              </a:rPr>
              <a:t>Elements of Computer Network</a:t>
            </a:r>
            <a:endParaRPr lang="en-US" dirty="0">
              <a:solidFill>
                <a:schemeClr val="bg2">
                  <a:lumMod val="50000"/>
                </a:schemeClr>
              </a:solidFill>
              <a:latin typeface="Bauhaus 93" pitchFamily="82" charset="0"/>
            </a:endParaRPr>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US" sz="2800" b="1" dirty="0" smtClean="0"/>
              <a:t> </a:t>
            </a:r>
            <a:r>
              <a:rPr lang="en-US" sz="2800" b="1" dirty="0" smtClean="0">
                <a:latin typeface="Times New Roman" pitchFamily="18" charset="0"/>
                <a:cs typeface="Times New Roman" pitchFamily="18" charset="0"/>
              </a:rPr>
              <a:t>Sender</a:t>
            </a:r>
            <a:r>
              <a:rPr lang="en-US" sz="2800" dirty="0" smtClean="0">
                <a:latin typeface="Times New Roman" pitchFamily="18" charset="0"/>
                <a:cs typeface="Times New Roman" pitchFamily="18" charset="0"/>
              </a:rPr>
              <a:t>: It is the computer which want to give the message to some one.</a:t>
            </a:r>
          </a:p>
          <a:p>
            <a:pPr>
              <a:buFont typeface="Wingdings" pitchFamily="2" charset="2"/>
              <a:buChar char="Ø"/>
            </a:pPr>
            <a:r>
              <a:rPr lang="en-US" sz="2800" b="1" dirty="0" smtClean="0">
                <a:latin typeface="Times New Roman" pitchFamily="18" charset="0"/>
                <a:cs typeface="Times New Roman" pitchFamily="18" charset="0"/>
              </a:rPr>
              <a:t> Receiver</a:t>
            </a:r>
            <a:r>
              <a:rPr lang="en-US" sz="2800" dirty="0" smtClean="0">
                <a:latin typeface="Times New Roman" pitchFamily="18" charset="0"/>
                <a:cs typeface="Times New Roman" pitchFamily="18" charset="0"/>
              </a:rPr>
              <a:t>: It is the computer which receives the data from sender who wants to communicate.</a:t>
            </a:r>
          </a:p>
          <a:p>
            <a:pPr>
              <a:buFont typeface="Wingdings" pitchFamily="2" charset="2"/>
              <a:buChar char="Ø"/>
            </a:pP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Communication Medium</a:t>
            </a:r>
            <a:r>
              <a:rPr lang="en-US" sz="2800" dirty="0" smtClean="0">
                <a:latin typeface="Times New Roman" pitchFamily="18" charset="0"/>
                <a:cs typeface="Times New Roman" pitchFamily="18" charset="0"/>
              </a:rPr>
              <a:t>: It is the medium through which sender connects to receiver. It can be wire or wireless.</a:t>
            </a:r>
          </a:p>
          <a:p>
            <a:pPr>
              <a:buFont typeface="Wingdings" pitchFamily="2" charset="2"/>
              <a:buChar char="Ø"/>
            </a:pP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Protocols</a:t>
            </a:r>
            <a:r>
              <a:rPr lang="en-US" sz="2800" dirty="0" smtClean="0">
                <a:latin typeface="Times New Roman" pitchFamily="18" charset="0"/>
                <a:cs typeface="Times New Roman" pitchFamily="18" charset="0"/>
              </a:rPr>
              <a:t>: Protocols is defined as a set of rules which governs data communication.</a:t>
            </a:r>
          </a:p>
          <a:p>
            <a:pPr>
              <a:buFont typeface="Wingdings" pitchFamily="2" charset="2"/>
              <a:buChar char="Ø"/>
            </a:pPr>
            <a:endParaRPr lang="en-US" sz="2800" dirty="0"/>
          </a:p>
        </p:txBody>
      </p:sp>
    </p:spTree>
  </p:cSld>
  <p:clrMapOvr>
    <a:masterClrMapping/>
  </p:clrMapOvr>
  <p:transition xmlns:p14="http://schemas.microsoft.com/office/powerpoint/2010/main" advTm="4000"/>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50000"/>
                  </a:schemeClr>
                </a:solidFill>
                <a:latin typeface="Arial Narrow" pitchFamily="34" charset="0"/>
              </a:rPr>
              <a:t>Types of Communication</a:t>
            </a:r>
            <a:endParaRPr lang="en-US" dirty="0">
              <a:solidFill>
                <a:schemeClr val="bg1">
                  <a:lumMod val="50000"/>
                </a:schemeClr>
              </a:solidFill>
              <a:latin typeface="Arial Narrow" pitchFamily="34" charset="0"/>
            </a:endParaRPr>
          </a:p>
        </p:txBody>
      </p:sp>
      <p:sp>
        <p:nvSpPr>
          <p:cNvPr id="3" name="Content Placeholder 2"/>
          <p:cNvSpPr>
            <a:spLocks noGrp="1"/>
          </p:cNvSpPr>
          <p:nvPr>
            <p:ph idx="1"/>
          </p:nvPr>
        </p:nvSpPr>
        <p:spPr/>
        <p:txBody>
          <a:bodyPr/>
          <a:lstStyle/>
          <a:p>
            <a:pPr>
              <a:buFont typeface="Wingdings" pitchFamily="2" charset="2"/>
              <a:buChar char="§"/>
            </a:pPr>
            <a:r>
              <a:rPr lang="en-US"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Communication is only in one direction or in both directions. Based on this communication system is classified as:-</a:t>
            </a:r>
          </a:p>
          <a:p>
            <a:r>
              <a:rPr lang="en-US" sz="2800" b="1" dirty="0" smtClean="0">
                <a:latin typeface="Times New Roman" pitchFamily="18" charset="0"/>
                <a:cs typeface="Times New Roman" pitchFamily="18" charset="0"/>
              </a:rPr>
              <a:t> Simplex System(In one direction)</a:t>
            </a:r>
            <a:r>
              <a:rPr lang="en-US" sz="2800" dirty="0" smtClean="0">
                <a:latin typeface="Times New Roman" pitchFamily="18" charset="0"/>
                <a:cs typeface="Times New Roman" pitchFamily="18" charset="0"/>
              </a:rPr>
              <a:t>: Simplex system is a communication mode in which only one signal is transmitted, and it always goes in same direction.</a:t>
            </a:r>
          </a:p>
          <a:p>
            <a:pPr>
              <a:buNone/>
            </a:pPr>
            <a:endParaRPr lang="en-US" dirty="0">
              <a:latin typeface="Times New Roman" pitchFamily="18" charset="0"/>
              <a:cs typeface="Times New Roman" pitchFamily="18" charset="0"/>
            </a:endParaRPr>
          </a:p>
        </p:txBody>
      </p:sp>
      <p:pic>
        <p:nvPicPr>
          <p:cNvPr id="4" name="Picture 3" descr="simplex-transmission.jpg"/>
          <p:cNvPicPr>
            <a:picLocks noChangeAspect="1"/>
          </p:cNvPicPr>
          <p:nvPr/>
        </p:nvPicPr>
        <p:blipFill>
          <a:blip r:embed="rId2" cstate="print"/>
          <a:stretch>
            <a:fillRect/>
          </a:stretch>
        </p:blipFill>
        <p:spPr>
          <a:xfrm>
            <a:off x="1905000" y="4572000"/>
            <a:ext cx="5486400" cy="2101475"/>
          </a:xfrm>
          <a:prstGeom prst="rect">
            <a:avLst/>
          </a:prstGeom>
        </p:spPr>
      </p:pic>
    </p:spTree>
  </p:cSld>
  <p:clrMapOvr>
    <a:masterClrMapping/>
  </p:clrMapOvr>
  <p:transition xmlns:p14="http://schemas.microsoft.com/office/powerpoint/2010/main" advTm="4000"/>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buFont typeface="Arial" pitchFamily="34" charset="0"/>
              <a:buChar char="•"/>
            </a:pPr>
            <a:r>
              <a:rPr lang="en-US" sz="2800" b="1" dirty="0" smtClean="0"/>
              <a:t> Half Duplex(Bidirectional but not Simultaneously)</a:t>
            </a:r>
            <a:endParaRPr lang="en-US" sz="2800" dirty="0"/>
          </a:p>
        </p:txBody>
      </p:sp>
      <p:sp>
        <p:nvSpPr>
          <p:cNvPr id="3" name="Content Placeholder 2"/>
          <p:cNvSpPr>
            <a:spLocks noGrp="1"/>
          </p:cNvSpPr>
          <p:nvPr>
            <p:ph idx="1"/>
          </p:nvPr>
        </p:nvSpPr>
        <p:spPr/>
        <p:txBody>
          <a:bodyPr/>
          <a:lstStyle/>
          <a:p>
            <a:pPr>
              <a:buNone/>
            </a:pPr>
            <a:r>
              <a:rPr lang="en-US" sz="2800" dirty="0" smtClean="0">
                <a:latin typeface="Times New Roman" pitchFamily="18" charset="0"/>
                <a:cs typeface="Times New Roman" pitchFamily="18" charset="0"/>
              </a:rPr>
              <a:t>A half duplex system provides communication in both direction but not simultaneously i.e once a party begins receiving a signal, it must wait for the transmitter to stop transmitting. E.g. Walkie-talkie.</a:t>
            </a:r>
            <a:endParaRPr lang="en-US" sz="2800" dirty="0">
              <a:latin typeface="Times New Roman" pitchFamily="18" charset="0"/>
              <a:cs typeface="Times New Roman" pitchFamily="18" charset="0"/>
            </a:endParaRPr>
          </a:p>
        </p:txBody>
      </p:sp>
      <p:pic>
        <p:nvPicPr>
          <p:cNvPr id="4" name="Picture 3" descr="half-duplex-transmission-1.jpg"/>
          <p:cNvPicPr>
            <a:picLocks noChangeAspect="1"/>
          </p:cNvPicPr>
          <p:nvPr/>
        </p:nvPicPr>
        <p:blipFill>
          <a:blip r:embed="rId2" cstate="print"/>
          <a:stretch>
            <a:fillRect/>
          </a:stretch>
        </p:blipFill>
        <p:spPr>
          <a:xfrm>
            <a:off x="1676400" y="3886200"/>
            <a:ext cx="6366024" cy="2438400"/>
          </a:xfrm>
          <a:prstGeom prst="rect">
            <a:avLst/>
          </a:prstGeom>
        </p:spPr>
      </p:pic>
    </p:spTree>
  </p:cSld>
  <p:clrMapOvr>
    <a:masterClrMapping/>
  </p:clrMapOvr>
  <p:transition xmlns:p14="http://schemas.microsoft.com/office/powerpoint/2010/main" advTm="4000"/>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buFont typeface="Arial" pitchFamily="34" charset="0"/>
              <a:buChar char="•"/>
            </a:pPr>
            <a:r>
              <a:rPr lang="en-US" sz="2800" b="1" dirty="0" smtClean="0"/>
              <a:t> Full Duplex(Bidirectional)</a:t>
            </a:r>
            <a:endParaRPr lang="en-US" sz="2800" dirty="0"/>
          </a:p>
        </p:txBody>
      </p:sp>
      <p:sp>
        <p:nvSpPr>
          <p:cNvPr id="3" name="Content Placeholder 2"/>
          <p:cNvSpPr>
            <a:spLocks noGrp="1"/>
          </p:cNvSpPr>
          <p:nvPr>
            <p:ph idx="1"/>
          </p:nvPr>
        </p:nvSpPr>
        <p:spPr/>
        <p:txBody>
          <a:bodyPr>
            <a:normAutofit/>
          </a:bodyPr>
          <a:lstStyle/>
          <a:p>
            <a:pPr>
              <a:buNone/>
            </a:pPr>
            <a:r>
              <a:rPr lang="en-US" sz="2800" dirty="0" smtClean="0">
                <a:latin typeface="Times New Roman" pitchFamily="18" charset="0"/>
                <a:cs typeface="Times New Roman" pitchFamily="18" charset="0"/>
              </a:rPr>
              <a:t>A full duplex system or sometimes called double duplex, allows communication in both direction.</a:t>
            </a:r>
          </a:p>
          <a:p>
            <a:pPr>
              <a:buNone/>
            </a:pPr>
            <a:r>
              <a:rPr lang="en-US" sz="2800" dirty="0" smtClean="0">
                <a:latin typeface="Times New Roman" pitchFamily="18" charset="0"/>
                <a:cs typeface="Times New Roman" pitchFamily="18" charset="0"/>
              </a:rPr>
              <a:t>Landlines, mobile phones network or full duplex, since they allows both callers to speak and heard at the same time.</a:t>
            </a:r>
            <a:endParaRPr lang="en-US" sz="2800" dirty="0">
              <a:latin typeface="Times New Roman" pitchFamily="18" charset="0"/>
              <a:cs typeface="Times New Roman" pitchFamily="18" charset="0"/>
            </a:endParaRPr>
          </a:p>
        </p:txBody>
      </p:sp>
      <p:pic>
        <p:nvPicPr>
          <p:cNvPr id="4" name="Picture 3" descr="full-duplex-operation.jpg"/>
          <p:cNvPicPr>
            <a:picLocks noChangeAspect="1"/>
          </p:cNvPicPr>
          <p:nvPr/>
        </p:nvPicPr>
        <p:blipFill>
          <a:blip r:embed="rId2" cstate="print"/>
          <a:stretch>
            <a:fillRect/>
          </a:stretch>
        </p:blipFill>
        <p:spPr>
          <a:xfrm>
            <a:off x="1600200" y="4038600"/>
            <a:ext cx="5968147" cy="2286000"/>
          </a:xfrm>
          <a:prstGeom prst="rect">
            <a:avLst/>
          </a:prstGeom>
        </p:spPr>
      </p:pic>
    </p:spTree>
  </p:cSld>
  <p:clrMapOvr>
    <a:masterClrMapping/>
  </p:clrMapOvr>
  <p:transition xmlns:p14="http://schemas.microsoft.com/office/powerpoint/2010/main" advTm="4000"/>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66"/>
                </a:solidFill>
                <a:latin typeface="Cooper Black" pitchFamily="18" charset="0"/>
              </a:rPr>
              <a:t>Network Models</a:t>
            </a:r>
            <a:endParaRPr lang="en-US" dirty="0">
              <a:solidFill>
                <a:srgbClr val="FF0066"/>
              </a:solidFill>
              <a:latin typeface="Cooper Black" pitchFamily="18" charset="0"/>
            </a:endParaRPr>
          </a:p>
        </p:txBody>
      </p:sp>
      <p:sp>
        <p:nvSpPr>
          <p:cNvPr id="3" name="Content Placeholder 2"/>
          <p:cNvSpPr>
            <a:spLocks noGrp="1"/>
          </p:cNvSpPr>
          <p:nvPr>
            <p:ph idx="1"/>
          </p:nvPr>
        </p:nvSpPr>
        <p:spPr/>
        <p:txBody>
          <a:bodyPr/>
          <a:lstStyle/>
          <a:p>
            <a:pPr>
              <a:buFont typeface="Wingdings" pitchFamily="2" charset="2"/>
              <a:buChar char="q"/>
            </a:pPr>
            <a:r>
              <a:rPr lang="en-US" b="1" dirty="0" smtClean="0"/>
              <a:t> Peer to Peer Network: </a:t>
            </a:r>
            <a:r>
              <a:rPr lang="en-US" sz="2800" dirty="0" smtClean="0">
                <a:latin typeface="Times New Roman" pitchFamily="18" charset="0"/>
                <a:cs typeface="Times New Roman" pitchFamily="18" charset="0"/>
              </a:rPr>
              <a:t>“Peer to peer is a communication model in which each party has the same capabilities and either party can initiate a communication session”. In this individuals have personal machine which are equally powerful. </a:t>
            </a:r>
            <a:endParaRPr lang="en-US" b="1" dirty="0" smtClean="0">
              <a:latin typeface="Times New Roman" pitchFamily="18" charset="0"/>
              <a:cs typeface="Times New Roman" pitchFamily="18" charset="0"/>
            </a:endParaRPr>
          </a:p>
          <a:p>
            <a:pPr>
              <a:buNone/>
            </a:pPr>
            <a:endParaRPr lang="en-US" sz="2800" dirty="0" smtClean="0"/>
          </a:p>
          <a:p>
            <a:pPr>
              <a:buNone/>
            </a:pPr>
            <a:endParaRPr lang="en-US" dirty="0"/>
          </a:p>
        </p:txBody>
      </p:sp>
      <p:pic>
        <p:nvPicPr>
          <p:cNvPr id="4" name="Picture 3" descr="main-qimg-b6e50b0b3a68717c51f1403e6f6fca27.gif"/>
          <p:cNvPicPr>
            <a:picLocks noChangeAspect="1"/>
          </p:cNvPicPr>
          <p:nvPr/>
        </p:nvPicPr>
        <p:blipFill>
          <a:blip r:embed="rId2" cstate="print"/>
          <a:stretch>
            <a:fillRect/>
          </a:stretch>
        </p:blipFill>
        <p:spPr>
          <a:xfrm>
            <a:off x="3657600" y="4103225"/>
            <a:ext cx="3657600" cy="2754775"/>
          </a:xfrm>
          <a:prstGeom prst="rect">
            <a:avLst/>
          </a:prstGeom>
        </p:spPr>
      </p:pic>
    </p:spTree>
  </p:cSld>
  <p:clrMapOvr>
    <a:masterClrMapping/>
  </p:clrMapOvr>
  <p:transition xmlns:p14="http://schemas.microsoft.com/office/powerpoint/2010/main" advTm="4000"/>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buFont typeface="Wingdings" pitchFamily="2" charset="2"/>
              <a:buChar char="q"/>
            </a:pPr>
            <a:r>
              <a:rPr lang="en-US" sz="3200" b="1" dirty="0" smtClean="0"/>
              <a:t> Client Server Network</a:t>
            </a:r>
            <a:endParaRPr lang="en-US" sz="3200" dirty="0"/>
          </a:p>
        </p:txBody>
      </p:sp>
      <p:sp>
        <p:nvSpPr>
          <p:cNvPr id="3" name="Content Placeholder 2"/>
          <p:cNvSpPr>
            <a:spLocks noGrp="1"/>
          </p:cNvSpPr>
          <p:nvPr>
            <p:ph idx="1"/>
          </p:nvPr>
        </p:nvSpPr>
        <p:spPr>
          <a:xfrm>
            <a:off x="457200" y="1447800"/>
            <a:ext cx="8229600" cy="4678363"/>
          </a:xfrm>
        </p:spPr>
        <p:txBody>
          <a:bodyPr>
            <a:normAutofit/>
          </a:bodyPr>
          <a:lstStyle/>
          <a:p>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Client:</a:t>
            </a:r>
            <a:r>
              <a:rPr lang="en-US" sz="2800" dirty="0" smtClean="0">
                <a:latin typeface="Times New Roman" pitchFamily="18" charset="0"/>
                <a:cs typeface="Times New Roman" pitchFamily="18" charset="0"/>
              </a:rPr>
              <a:t> Individual workstation in a network is client.</a:t>
            </a:r>
          </a:p>
          <a:p>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Server:</a:t>
            </a:r>
            <a:r>
              <a:rPr lang="en-US" sz="2800" dirty="0" smtClean="0">
                <a:latin typeface="Times New Roman" pitchFamily="18" charset="0"/>
                <a:cs typeface="Times New Roman" pitchFamily="18" charset="0"/>
              </a:rPr>
              <a:t> Data stored on powerful computers called server who provides services.</a:t>
            </a:r>
          </a:p>
          <a:p>
            <a:pPr>
              <a:buNone/>
            </a:pPr>
            <a:r>
              <a:rPr lang="en-US" sz="2800" dirty="0" smtClean="0">
                <a:latin typeface="Times New Roman" pitchFamily="18" charset="0"/>
                <a:cs typeface="Times New Roman" pitchFamily="18" charset="0"/>
              </a:rPr>
              <a:t>In this the data store on powerful computers called servers who provide services. They are maintained and controlled by system administrator , in contrast who wants the services called clients. </a:t>
            </a:r>
            <a:endParaRPr lang="en-US" sz="2800" dirty="0">
              <a:latin typeface="Times New Roman" pitchFamily="18" charset="0"/>
              <a:cs typeface="Times New Roman" pitchFamily="18" charset="0"/>
            </a:endParaRPr>
          </a:p>
        </p:txBody>
      </p:sp>
      <p:pic>
        <p:nvPicPr>
          <p:cNvPr id="4" name="Picture 3" descr="clientserver.gif"/>
          <p:cNvPicPr>
            <a:picLocks noChangeAspect="1"/>
          </p:cNvPicPr>
          <p:nvPr/>
        </p:nvPicPr>
        <p:blipFill>
          <a:blip r:embed="rId2" cstate="print"/>
          <a:stretch>
            <a:fillRect/>
          </a:stretch>
        </p:blipFill>
        <p:spPr>
          <a:xfrm>
            <a:off x="6324600" y="4572000"/>
            <a:ext cx="2209800" cy="2057400"/>
          </a:xfrm>
          <a:prstGeom prst="rect">
            <a:avLst/>
          </a:prstGeom>
        </p:spPr>
      </p:pic>
    </p:spTree>
  </p:cSld>
  <p:clrMapOvr>
    <a:masterClrMapping/>
  </p:clrMapOvr>
  <p:transition xmlns:p14="http://schemas.microsoft.com/office/powerpoint/2010/main" advTm="4000"/>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3300"/>
                </a:solidFill>
                <a:latin typeface="Arial Rounded MT Bold" pitchFamily="34" charset="0"/>
              </a:rPr>
              <a:t>Computer Networks</a:t>
            </a:r>
            <a:endParaRPr lang="en-US" dirty="0">
              <a:solidFill>
                <a:srgbClr val="FF3300"/>
              </a:solidFill>
              <a:latin typeface="Arial Rounded MT Bold" pitchFamily="34" charset="0"/>
            </a:endParaRPr>
          </a:p>
        </p:txBody>
      </p:sp>
      <p:sp>
        <p:nvSpPr>
          <p:cNvPr id="3" name="Content Placeholder 2"/>
          <p:cNvSpPr>
            <a:spLocks noGrp="1"/>
          </p:cNvSpPr>
          <p:nvPr>
            <p:ph idx="1"/>
          </p:nvPr>
        </p:nvSpPr>
        <p:spPr/>
        <p:txBody>
          <a:bodyPr>
            <a:normAutofit/>
          </a:bodyPr>
          <a:lstStyle/>
          <a:p>
            <a:pPr>
              <a:buNone/>
            </a:pPr>
            <a:r>
              <a:rPr lang="en-US" sz="2800" dirty="0" smtClean="0">
                <a:latin typeface="Times New Roman" pitchFamily="18" charset="0"/>
                <a:cs typeface="Times New Roman" pitchFamily="18" charset="0"/>
              </a:rPr>
              <a:t>There are three types of a computer network:</a:t>
            </a:r>
          </a:p>
          <a:p>
            <a:pPr>
              <a:buFont typeface="Wingdings" pitchFamily="2" charset="2"/>
              <a:buChar char="§"/>
            </a:pPr>
            <a:r>
              <a:rPr lang="en-US" sz="2800"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Local Area Network (LAN): </a:t>
            </a:r>
            <a:r>
              <a:rPr lang="en-US" sz="2800" dirty="0" smtClean="0">
                <a:latin typeface="Times New Roman" pitchFamily="18" charset="0"/>
                <a:cs typeface="Times New Roman" pitchFamily="18" charset="0"/>
              </a:rPr>
              <a:t>LANs are very small networks with a single building or campus of up to few kilometers. The data rate in LAN is of the order of Mbps.  </a:t>
            </a:r>
            <a:endParaRPr lang="en-US" sz="2800" dirty="0">
              <a:latin typeface="Times New Roman" pitchFamily="18" charset="0"/>
              <a:cs typeface="Times New Roman" pitchFamily="18" charset="0"/>
            </a:endParaRPr>
          </a:p>
        </p:txBody>
      </p:sp>
      <p:pic>
        <p:nvPicPr>
          <p:cNvPr id="5" name="Picture 4" descr="lan_79.jpg"/>
          <p:cNvPicPr>
            <a:picLocks noChangeAspect="1"/>
          </p:cNvPicPr>
          <p:nvPr/>
        </p:nvPicPr>
        <p:blipFill>
          <a:blip r:embed="rId2" cstate="print"/>
          <a:stretch>
            <a:fillRect/>
          </a:stretch>
        </p:blipFill>
        <p:spPr>
          <a:xfrm>
            <a:off x="1295400" y="3657600"/>
            <a:ext cx="6324600" cy="2933700"/>
          </a:xfrm>
          <a:prstGeom prst="rect">
            <a:avLst/>
          </a:prstGeom>
        </p:spPr>
      </p:pic>
    </p:spTree>
  </p:cSld>
  <p:clrMapOvr>
    <a:masterClrMapping/>
  </p:clrMapOvr>
  <p:transition xmlns:p14="http://schemas.microsoft.com/office/powerpoint/2010/main" advTm="4000"/>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buFont typeface="Wingdings" pitchFamily="2" charset="2"/>
              <a:buChar char="§"/>
            </a:pPr>
            <a:r>
              <a:rPr lang="en-US" sz="3200" b="1" dirty="0" smtClean="0">
                <a:latin typeface="Times New Roman" pitchFamily="18" charset="0"/>
                <a:cs typeface="Times New Roman" pitchFamily="18" charset="0"/>
              </a:rPr>
              <a:t> Metropolitan Area Network (MAN)</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None/>
            </a:pPr>
            <a:r>
              <a:rPr lang="en-US" sz="2800" dirty="0" smtClean="0">
                <a:latin typeface="Times New Roman" pitchFamily="18" charset="0"/>
                <a:cs typeface="Times New Roman" pitchFamily="18" charset="0"/>
              </a:rPr>
              <a:t>It is used to connect different LANs in a city: It resides between LAN and WAN. It connects computers within a city or group of nearby corperate offices.The implementations for MAN provides transfer rates from 34Mbps to 150Mbps. </a:t>
            </a:r>
            <a:endParaRPr lang="en-US" sz="2800" dirty="0">
              <a:latin typeface="Times New Roman" pitchFamily="18" charset="0"/>
              <a:cs typeface="Times New Roman" pitchFamily="18" charset="0"/>
            </a:endParaRPr>
          </a:p>
        </p:txBody>
      </p:sp>
      <p:pic>
        <p:nvPicPr>
          <p:cNvPr id="4" name="Picture 3" descr="man.jpg"/>
          <p:cNvPicPr>
            <a:picLocks noChangeAspect="1"/>
          </p:cNvPicPr>
          <p:nvPr/>
        </p:nvPicPr>
        <p:blipFill>
          <a:blip r:embed="rId2" cstate="print"/>
          <a:stretch>
            <a:fillRect/>
          </a:stretch>
        </p:blipFill>
        <p:spPr>
          <a:xfrm>
            <a:off x="1905000" y="3886200"/>
            <a:ext cx="5334000" cy="2633345"/>
          </a:xfrm>
          <a:prstGeom prst="rect">
            <a:avLst/>
          </a:prstGeom>
        </p:spPr>
      </p:pic>
    </p:spTree>
  </p:cSld>
  <p:clrMapOvr>
    <a:masterClrMapping/>
  </p:clrMapOvr>
  <p:transition xmlns:p14="http://schemas.microsoft.com/office/powerpoint/2010/main" advTm="400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solidFill>
                  <a:schemeClr val="tx1"/>
                </a:solidFill>
              </a:rPr>
              <a:t>Networking</a:t>
            </a:r>
          </a:p>
        </p:txBody>
      </p:sp>
      <p:sp>
        <p:nvSpPr>
          <p:cNvPr id="6147" name="Rectangle 3"/>
          <p:cNvSpPr>
            <a:spLocks noGrp="1" noChangeArrowheads="1"/>
          </p:cNvSpPr>
          <p:nvPr>
            <p:ph idx="1"/>
          </p:nvPr>
        </p:nvSpPr>
        <p:spPr/>
        <p:txBody>
          <a:bodyPr/>
          <a:lstStyle/>
          <a:p>
            <a:pPr eaLnBrk="1" hangingPunct="1"/>
            <a:r>
              <a:rPr lang="en-US" b="1" smtClean="0">
                <a:solidFill>
                  <a:srgbClr val="3333FF"/>
                </a:solidFill>
              </a:rPr>
              <a:t>File server</a:t>
            </a:r>
            <a:r>
              <a:rPr lang="en-US" smtClean="0"/>
              <a:t>  A computer that stores and manages files for multiple users on a network</a:t>
            </a:r>
          </a:p>
          <a:p>
            <a:pPr eaLnBrk="1" hangingPunct="1"/>
            <a:r>
              <a:rPr lang="en-US" b="1" smtClean="0">
                <a:solidFill>
                  <a:srgbClr val="3333FF"/>
                </a:solidFill>
              </a:rPr>
              <a:t>Web server</a:t>
            </a:r>
            <a:r>
              <a:rPr lang="en-US" smtClean="0"/>
              <a:t>  A computer dedicated to responding to requests (from the browser client) for web pages</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buFont typeface="Wingdings" pitchFamily="2" charset="2"/>
              <a:buChar char="§"/>
            </a:pPr>
            <a:r>
              <a:rPr lang="en-US" sz="3200" b="1" dirty="0" smtClean="0">
                <a:latin typeface="Times New Roman" pitchFamily="18" charset="0"/>
                <a:cs typeface="Times New Roman" pitchFamily="18" charset="0"/>
              </a:rPr>
              <a:t> Wide Area Network (WAN)</a:t>
            </a:r>
            <a:endParaRPr lang="en-US" sz="3200" dirty="0"/>
          </a:p>
        </p:txBody>
      </p:sp>
      <p:sp>
        <p:nvSpPr>
          <p:cNvPr id="3" name="Content Placeholder 2"/>
          <p:cNvSpPr>
            <a:spLocks noGrp="1"/>
          </p:cNvSpPr>
          <p:nvPr>
            <p:ph idx="1"/>
          </p:nvPr>
        </p:nvSpPr>
        <p:spPr/>
        <p:txBody>
          <a:bodyPr>
            <a:normAutofit/>
          </a:bodyPr>
          <a:lstStyle/>
          <a:p>
            <a:pPr>
              <a:buNone/>
            </a:pPr>
            <a:r>
              <a:rPr lang="en-US" sz="2800" dirty="0" smtClean="0">
                <a:latin typeface="Times New Roman" pitchFamily="18" charset="0"/>
                <a:cs typeface="Times New Roman" pitchFamily="18" charset="0"/>
              </a:rPr>
              <a:t>A wide area network is a connection of two or more computers which are geographically dispersed. It has no longer distance communication than LAN. It uses public network like telephone network or microwave relays for communication facilities.</a:t>
            </a:r>
            <a:endParaRPr lang="en-US" sz="2800" dirty="0">
              <a:latin typeface="Times New Roman" pitchFamily="18" charset="0"/>
              <a:cs typeface="Times New Roman" pitchFamily="18" charset="0"/>
            </a:endParaRPr>
          </a:p>
        </p:txBody>
      </p:sp>
      <p:pic>
        <p:nvPicPr>
          <p:cNvPr id="4" name="Picture 3" descr="wan.gif"/>
          <p:cNvPicPr>
            <a:picLocks noChangeAspect="1"/>
          </p:cNvPicPr>
          <p:nvPr/>
        </p:nvPicPr>
        <p:blipFill>
          <a:blip r:embed="rId2" cstate="print"/>
          <a:stretch>
            <a:fillRect/>
          </a:stretch>
        </p:blipFill>
        <p:spPr>
          <a:xfrm>
            <a:off x="2438400" y="3810000"/>
            <a:ext cx="4038600" cy="2843174"/>
          </a:xfrm>
          <a:prstGeom prst="rect">
            <a:avLst/>
          </a:prstGeom>
        </p:spPr>
      </p:pic>
    </p:spTree>
  </p:cSld>
  <p:clrMapOvr>
    <a:masterClrMapping/>
  </p:clrMapOvr>
  <p:transition xmlns:p14="http://schemas.microsoft.com/office/powerpoint/2010/main" advTm="4000"/>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latin typeface="David" pitchFamily="34" charset="-79"/>
                <a:cs typeface="David" pitchFamily="34" charset="-79"/>
              </a:rPr>
              <a:t>Network Topologies</a:t>
            </a:r>
            <a:endParaRPr lang="en-US" dirty="0">
              <a:solidFill>
                <a:srgbClr val="0033CC"/>
              </a:solidFill>
              <a:latin typeface="David" pitchFamily="34" charset="-79"/>
              <a:cs typeface="David" pitchFamily="34" charset="-79"/>
            </a:endParaRPr>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pPr>
              <a:buFont typeface="Wingdings" pitchFamily="2" charset="2"/>
              <a:buChar char="v"/>
            </a:pPr>
            <a:r>
              <a:rPr lang="en-US" sz="3000" dirty="0" smtClean="0">
                <a:latin typeface="Times New Roman" pitchFamily="18" charset="0"/>
                <a:cs typeface="Times New Roman" pitchFamily="18" charset="0"/>
              </a:rPr>
              <a:t> It is the way in which the computers are connected in a network is called topology. Network topology is the arrangement of the various elements (links ,nodes etc) of a computer network. There are various network topologies </a:t>
            </a:r>
          </a:p>
          <a:p>
            <a:pPr>
              <a:buFont typeface="Courier New" pitchFamily="49" charset="0"/>
              <a:buChar char="o"/>
            </a:pPr>
            <a:r>
              <a:rPr lang="en-US" sz="3000" dirty="0" smtClean="0">
                <a:latin typeface="Times New Roman" pitchFamily="18" charset="0"/>
                <a:cs typeface="Times New Roman" pitchFamily="18" charset="0"/>
              </a:rPr>
              <a:t>Star topology</a:t>
            </a:r>
          </a:p>
          <a:p>
            <a:pPr>
              <a:buFont typeface="Courier New" pitchFamily="49" charset="0"/>
              <a:buChar char="o"/>
            </a:pPr>
            <a:r>
              <a:rPr lang="en-US" sz="3000" dirty="0" smtClean="0">
                <a:latin typeface="Times New Roman" pitchFamily="18" charset="0"/>
                <a:cs typeface="Times New Roman" pitchFamily="18" charset="0"/>
              </a:rPr>
              <a:t>Bus topology </a:t>
            </a:r>
          </a:p>
          <a:p>
            <a:pPr>
              <a:buFont typeface="Courier New" pitchFamily="49" charset="0"/>
              <a:buChar char="o"/>
            </a:pPr>
            <a:r>
              <a:rPr lang="en-US" sz="3000" dirty="0" smtClean="0">
                <a:latin typeface="Times New Roman" pitchFamily="18" charset="0"/>
                <a:cs typeface="Times New Roman" pitchFamily="18" charset="0"/>
              </a:rPr>
              <a:t>Tree topology</a:t>
            </a:r>
          </a:p>
          <a:p>
            <a:pPr>
              <a:buFont typeface="Courier New" pitchFamily="49" charset="0"/>
              <a:buChar char="o"/>
            </a:pPr>
            <a:r>
              <a:rPr lang="en-US" sz="3000" dirty="0" smtClean="0">
                <a:latin typeface="Times New Roman" pitchFamily="18" charset="0"/>
                <a:cs typeface="Times New Roman" pitchFamily="18" charset="0"/>
              </a:rPr>
              <a:t>Mesh topology</a:t>
            </a:r>
          </a:p>
          <a:p>
            <a:pPr>
              <a:buFont typeface="Courier New" pitchFamily="49" charset="0"/>
              <a:buChar char="o"/>
            </a:pPr>
            <a:r>
              <a:rPr lang="en-US" sz="3000" dirty="0" smtClean="0">
                <a:latin typeface="Times New Roman" pitchFamily="18" charset="0"/>
                <a:cs typeface="Times New Roman" pitchFamily="18" charset="0"/>
              </a:rPr>
              <a:t>Ring topology</a:t>
            </a:r>
          </a:p>
          <a:p>
            <a:pPr>
              <a:buFont typeface="Courier New" pitchFamily="49" charset="0"/>
              <a:buChar char="o"/>
            </a:pPr>
            <a:endParaRPr lang="en-US" dirty="0" smtClean="0"/>
          </a:p>
          <a:p>
            <a:pPr>
              <a:buFont typeface="Courier New" pitchFamily="49" charset="0"/>
              <a:buChar char="o"/>
            </a:pPr>
            <a:endParaRPr lang="en-US" dirty="0"/>
          </a:p>
        </p:txBody>
      </p:sp>
    </p:spTree>
  </p:cSld>
  <p:clrMapOvr>
    <a:masterClrMapping/>
  </p:clrMapOvr>
  <p:transition xmlns:p14="http://schemas.microsoft.com/office/powerpoint/2010/main" advTm="4000"/>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buFont typeface="Courier New" pitchFamily="49" charset="0"/>
              <a:buChar char="o"/>
            </a:pPr>
            <a:r>
              <a:rPr lang="en-US" sz="3200" dirty="0" smtClean="0">
                <a:latin typeface="Cooper Black" pitchFamily="18" charset="0"/>
              </a:rPr>
              <a:t> Star Topology</a:t>
            </a:r>
            <a:endParaRPr lang="en-US" sz="3200" dirty="0">
              <a:latin typeface="Cooper Black" pitchFamily="18" charset="0"/>
            </a:endParaRPr>
          </a:p>
        </p:txBody>
      </p:sp>
      <p:sp>
        <p:nvSpPr>
          <p:cNvPr id="3" name="Content Placeholder 2"/>
          <p:cNvSpPr>
            <a:spLocks noGrp="1"/>
          </p:cNvSpPr>
          <p:nvPr>
            <p:ph idx="1"/>
          </p:nvPr>
        </p:nvSpPr>
        <p:spPr>
          <a:xfrm>
            <a:off x="304800" y="1722437"/>
            <a:ext cx="8686800" cy="4525963"/>
          </a:xfrm>
        </p:spPr>
        <p:txBody>
          <a:bodyPr>
            <a:normAutofit/>
          </a:bodyPr>
          <a:lstStyle/>
          <a:p>
            <a:pPr>
              <a:buNone/>
            </a:pPr>
            <a:r>
              <a:rPr lang="en-US" sz="2800" dirty="0" smtClean="0">
                <a:latin typeface="Times New Roman" pitchFamily="18" charset="0"/>
                <a:cs typeface="Times New Roman" pitchFamily="18" charset="0"/>
              </a:rPr>
              <a:t>It consist of several devices or computers connected to one </a:t>
            </a:r>
            <a:r>
              <a:rPr lang="en-US" sz="2800" dirty="0" err="1" smtClean="0">
                <a:latin typeface="Times New Roman" pitchFamily="18" charset="0"/>
                <a:cs typeface="Times New Roman" pitchFamily="18" charset="0"/>
              </a:rPr>
              <a:t>centralised</a:t>
            </a:r>
            <a:r>
              <a:rPr lang="en-US" sz="2800" dirty="0" smtClean="0">
                <a:latin typeface="Times New Roman" pitchFamily="18" charset="0"/>
                <a:cs typeface="Times New Roman" pitchFamily="18" charset="0"/>
              </a:rPr>
              <a:t> computer. This central computer is known as server and other computers connected to server are known as  clients  or workstation.</a:t>
            </a:r>
            <a:endParaRPr lang="en-US" sz="2800" dirty="0">
              <a:latin typeface="Times New Roman" pitchFamily="18" charset="0"/>
              <a:cs typeface="Times New Roman" pitchFamily="18" charset="0"/>
            </a:endParaRPr>
          </a:p>
        </p:txBody>
      </p:sp>
      <p:pic>
        <p:nvPicPr>
          <p:cNvPr id="4" name="Picture 3" descr="star.png"/>
          <p:cNvPicPr>
            <a:picLocks noChangeAspect="1"/>
          </p:cNvPicPr>
          <p:nvPr/>
        </p:nvPicPr>
        <p:blipFill>
          <a:blip r:embed="rId2" cstate="print"/>
          <a:stretch>
            <a:fillRect/>
          </a:stretch>
        </p:blipFill>
        <p:spPr>
          <a:xfrm>
            <a:off x="1905000" y="3505200"/>
            <a:ext cx="5019675" cy="3114675"/>
          </a:xfrm>
          <a:prstGeom prst="rect">
            <a:avLst/>
          </a:prstGeom>
        </p:spPr>
      </p:pic>
    </p:spTree>
  </p:cSld>
  <p:clrMapOvr>
    <a:masterClrMapping/>
  </p:clrMapOvr>
  <p:transition xmlns:p14="http://schemas.microsoft.com/office/powerpoint/2010/main" advTm="4000"/>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buFont typeface="Courier New" pitchFamily="49" charset="0"/>
              <a:buChar char="o"/>
            </a:pPr>
            <a:r>
              <a:rPr lang="en-US" dirty="0" smtClean="0">
                <a:latin typeface="Cooper Black" pitchFamily="18" charset="0"/>
              </a:rPr>
              <a:t> </a:t>
            </a:r>
            <a:r>
              <a:rPr lang="en-US" sz="3200" dirty="0" smtClean="0">
                <a:latin typeface="Cooper Black" pitchFamily="18" charset="0"/>
              </a:rPr>
              <a:t>Bus Topology</a:t>
            </a:r>
            <a:endParaRPr lang="en-US" dirty="0">
              <a:latin typeface="Cooper Black" pitchFamily="18" charset="0"/>
            </a:endParaRPr>
          </a:p>
        </p:txBody>
      </p:sp>
      <p:sp>
        <p:nvSpPr>
          <p:cNvPr id="3" name="Content Placeholder 2"/>
          <p:cNvSpPr>
            <a:spLocks noGrp="1"/>
          </p:cNvSpPr>
          <p:nvPr>
            <p:ph idx="1"/>
          </p:nvPr>
        </p:nvSpPr>
        <p:spPr/>
        <p:txBody>
          <a:bodyPr>
            <a:normAutofit/>
          </a:bodyPr>
          <a:lstStyle/>
          <a:p>
            <a:pPr>
              <a:buNone/>
            </a:pPr>
            <a:r>
              <a:rPr lang="en-US" sz="2800" dirty="0" smtClean="0">
                <a:latin typeface="Times New Roman" pitchFamily="18" charset="0"/>
                <a:cs typeface="Times New Roman" pitchFamily="18" charset="0"/>
              </a:rPr>
              <a:t>The Bus topology is also known as horizontal topology.</a:t>
            </a:r>
          </a:p>
          <a:p>
            <a:pPr>
              <a:buNone/>
            </a:pPr>
            <a:r>
              <a:rPr lang="en-US" sz="2800" dirty="0" smtClean="0">
                <a:latin typeface="Times New Roman" pitchFamily="18" charset="0"/>
                <a:cs typeface="Times New Roman" pitchFamily="18" charset="0"/>
              </a:rPr>
              <a:t>This topology is very common among local area networks. In this network each computer is connected to a single communication line or cable with an interface. Thus every computer can directly communicate with other computer or device in the network.</a:t>
            </a:r>
            <a:endParaRPr lang="en-US" sz="2800" dirty="0">
              <a:latin typeface="Times New Roman" pitchFamily="18" charset="0"/>
              <a:cs typeface="Times New Roman" pitchFamily="18" charset="0"/>
            </a:endParaRPr>
          </a:p>
        </p:txBody>
      </p:sp>
      <p:pic>
        <p:nvPicPr>
          <p:cNvPr id="4" name="Picture 3" descr="Bus-topology.jpg"/>
          <p:cNvPicPr>
            <a:picLocks noChangeAspect="1"/>
          </p:cNvPicPr>
          <p:nvPr/>
        </p:nvPicPr>
        <p:blipFill>
          <a:blip r:embed="rId2" cstate="print"/>
          <a:stretch>
            <a:fillRect/>
          </a:stretch>
        </p:blipFill>
        <p:spPr>
          <a:xfrm>
            <a:off x="1752600" y="4419600"/>
            <a:ext cx="5181600" cy="2188992"/>
          </a:xfrm>
          <a:prstGeom prst="rect">
            <a:avLst/>
          </a:prstGeom>
        </p:spPr>
      </p:pic>
    </p:spTree>
  </p:cSld>
  <p:clrMapOvr>
    <a:masterClrMapping/>
  </p:clrMapOvr>
  <p:transition xmlns:p14="http://schemas.microsoft.com/office/powerpoint/2010/main" advTm="4000"/>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buFont typeface="Courier New" pitchFamily="49" charset="0"/>
              <a:buChar char="o"/>
            </a:pPr>
            <a:r>
              <a:rPr lang="en-US" dirty="0" smtClean="0"/>
              <a:t> </a:t>
            </a:r>
            <a:r>
              <a:rPr lang="en-US" sz="3200" dirty="0" smtClean="0">
                <a:latin typeface="Cooper Black" pitchFamily="18" charset="0"/>
              </a:rPr>
              <a:t>Tree Topology</a:t>
            </a:r>
            <a:endParaRPr lang="en-US" dirty="0"/>
          </a:p>
        </p:txBody>
      </p:sp>
      <p:sp>
        <p:nvSpPr>
          <p:cNvPr id="3" name="Content Placeholder 2"/>
          <p:cNvSpPr>
            <a:spLocks noGrp="1"/>
          </p:cNvSpPr>
          <p:nvPr>
            <p:ph idx="1"/>
          </p:nvPr>
        </p:nvSpPr>
        <p:spPr/>
        <p:txBody>
          <a:bodyPr>
            <a:normAutofit/>
          </a:bodyPr>
          <a:lstStyle/>
          <a:p>
            <a:pPr>
              <a:buNone/>
            </a:pPr>
            <a:r>
              <a:rPr lang="en-US" sz="2800" dirty="0" smtClean="0">
                <a:latin typeface="Times New Roman" pitchFamily="18" charset="0"/>
                <a:cs typeface="Times New Roman" pitchFamily="18" charset="0"/>
              </a:rPr>
              <a:t>A tree network links computers in a hierarchical fashion and requires information to flow through the branches. It uses simple software to control the network. The topology provides a concentration point for control and error resolution.</a:t>
            </a:r>
          </a:p>
        </p:txBody>
      </p:sp>
      <p:pic>
        <p:nvPicPr>
          <p:cNvPr id="4" name="Picture 3" descr="tree-topology.jpg"/>
          <p:cNvPicPr>
            <a:picLocks noChangeAspect="1"/>
          </p:cNvPicPr>
          <p:nvPr/>
        </p:nvPicPr>
        <p:blipFill>
          <a:blip r:embed="rId2" cstate="print"/>
          <a:stretch>
            <a:fillRect/>
          </a:stretch>
        </p:blipFill>
        <p:spPr>
          <a:xfrm>
            <a:off x="1676400" y="3886200"/>
            <a:ext cx="5791200" cy="2590800"/>
          </a:xfrm>
          <a:prstGeom prst="rect">
            <a:avLst/>
          </a:prstGeom>
        </p:spPr>
      </p:pic>
    </p:spTree>
  </p:cSld>
  <p:clrMapOvr>
    <a:masterClrMapping/>
  </p:clrMapOvr>
  <p:transition xmlns:p14="http://schemas.microsoft.com/office/powerpoint/2010/main" advTm="4000"/>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buFont typeface="Courier New" pitchFamily="49" charset="0"/>
              <a:buChar char="o"/>
            </a:pPr>
            <a:r>
              <a:rPr lang="en-US" sz="3200" dirty="0" smtClean="0"/>
              <a:t> </a:t>
            </a:r>
            <a:r>
              <a:rPr lang="en-US" sz="3200" dirty="0" smtClean="0">
                <a:latin typeface="Cooper Black" pitchFamily="18" charset="0"/>
              </a:rPr>
              <a:t>Mesh Topology</a:t>
            </a:r>
            <a:endParaRPr lang="en-US" sz="3200" dirty="0"/>
          </a:p>
        </p:txBody>
      </p:sp>
      <p:sp>
        <p:nvSpPr>
          <p:cNvPr id="3" name="Content Placeholder 2"/>
          <p:cNvSpPr>
            <a:spLocks noGrp="1"/>
          </p:cNvSpPr>
          <p:nvPr>
            <p:ph idx="1"/>
          </p:nvPr>
        </p:nvSpPr>
        <p:spPr/>
        <p:txBody>
          <a:bodyPr>
            <a:normAutofit/>
          </a:bodyPr>
          <a:lstStyle/>
          <a:p>
            <a:pPr>
              <a:buNone/>
            </a:pPr>
            <a:r>
              <a:rPr lang="en-US" sz="2800" dirty="0" smtClean="0">
                <a:latin typeface="Times New Roman" pitchFamily="18" charset="0"/>
                <a:cs typeface="Times New Roman" pitchFamily="18" charset="0"/>
              </a:rPr>
              <a:t>In a mesh topology every device has a dedicated point to point link to every other device. A mesh topology in which every device connects to every other is called full mesh. It is robust because the failure of single computer does not bring down the entire network. </a:t>
            </a:r>
            <a:endParaRPr lang="en-US" sz="2800" dirty="0">
              <a:latin typeface="Times New Roman" pitchFamily="18" charset="0"/>
              <a:cs typeface="Times New Roman" pitchFamily="18" charset="0"/>
            </a:endParaRPr>
          </a:p>
        </p:txBody>
      </p:sp>
      <p:pic>
        <p:nvPicPr>
          <p:cNvPr id="4" name="Picture 3" descr="mesh.jpg"/>
          <p:cNvPicPr>
            <a:picLocks noChangeAspect="1"/>
          </p:cNvPicPr>
          <p:nvPr/>
        </p:nvPicPr>
        <p:blipFill>
          <a:blip r:embed="rId2" cstate="print"/>
          <a:stretch>
            <a:fillRect/>
          </a:stretch>
        </p:blipFill>
        <p:spPr>
          <a:xfrm>
            <a:off x="2514600" y="3810000"/>
            <a:ext cx="3505200" cy="2819400"/>
          </a:xfrm>
          <a:prstGeom prst="rect">
            <a:avLst/>
          </a:prstGeom>
        </p:spPr>
      </p:pic>
    </p:spTree>
  </p:cSld>
  <p:clrMapOvr>
    <a:masterClrMapping/>
  </p:clrMapOvr>
  <p:transition xmlns:p14="http://schemas.microsoft.com/office/powerpoint/2010/main" advTm="4000"/>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buFont typeface="Courier New" pitchFamily="49" charset="0"/>
              <a:buChar char="o"/>
            </a:pPr>
            <a:r>
              <a:rPr lang="en-US" dirty="0" smtClean="0"/>
              <a:t> </a:t>
            </a:r>
            <a:r>
              <a:rPr lang="en-US" sz="3200" dirty="0" smtClean="0">
                <a:latin typeface="Cooper Black" pitchFamily="18" charset="0"/>
              </a:rPr>
              <a:t>Ring Topology</a:t>
            </a:r>
            <a:endParaRPr lang="en-US" dirty="0"/>
          </a:p>
        </p:txBody>
      </p:sp>
      <p:sp>
        <p:nvSpPr>
          <p:cNvPr id="3" name="Content Placeholder 2"/>
          <p:cNvSpPr>
            <a:spLocks noGrp="1"/>
          </p:cNvSpPr>
          <p:nvPr>
            <p:ph idx="1"/>
          </p:nvPr>
        </p:nvSpPr>
        <p:spPr/>
        <p:txBody>
          <a:bodyPr>
            <a:normAutofit/>
          </a:bodyPr>
          <a:lstStyle/>
          <a:p>
            <a:pPr>
              <a:buNone/>
            </a:pPr>
            <a:r>
              <a:rPr lang="en-US" sz="2800" dirty="0" smtClean="0">
                <a:latin typeface="Times New Roman" pitchFamily="18" charset="0"/>
                <a:cs typeface="Times New Roman" pitchFamily="18" charset="0"/>
              </a:rPr>
              <a:t>A ring network consist of several computers or devices connected to each other in a closed loop by a single communication channel. There is no need of central computer or server in this network. The data travels around the ring to each station in turn until it reaches at the desire computer or device.</a:t>
            </a:r>
            <a:endParaRPr lang="en-US" sz="2800" dirty="0">
              <a:latin typeface="Times New Roman" pitchFamily="18" charset="0"/>
              <a:cs typeface="Times New Roman" pitchFamily="18" charset="0"/>
            </a:endParaRPr>
          </a:p>
        </p:txBody>
      </p:sp>
      <p:pic>
        <p:nvPicPr>
          <p:cNvPr id="4" name="Picture 3" descr="ring.png"/>
          <p:cNvPicPr>
            <a:picLocks noChangeAspect="1"/>
          </p:cNvPicPr>
          <p:nvPr/>
        </p:nvPicPr>
        <p:blipFill>
          <a:blip r:embed="rId2" cstate="print"/>
          <a:stretch>
            <a:fillRect/>
          </a:stretch>
        </p:blipFill>
        <p:spPr>
          <a:xfrm>
            <a:off x="2438400" y="4267200"/>
            <a:ext cx="4191000" cy="2354419"/>
          </a:xfrm>
          <a:prstGeom prst="rect">
            <a:avLst/>
          </a:prstGeom>
        </p:spPr>
      </p:pic>
    </p:spTree>
  </p:cSld>
  <p:clrMapOvr>
    <a:masterClrMapping/>
  </p:clrMapOvr>
  <p:transition xmlns:p14="http://schemas.microsoft.com/office/powerpoint/2010/main" advTm="4000"/>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FFCC"/>
                </a:solidFill>
                <a:latin typeface="Comic Sans MS" pitchFamily="66" charset="0"/>
              </a:rPr>
              <a:t>Switching Techniques</a:t>
            </a:r>
            <a:endParaRPr lang="en-US" dirty="0">
              <a:solidFill>
                <a:srgbClr val="00FFCC"/>
              </a:solidFill>
              <a:latin typeface="Comic Sans MS" pitchFamily="66" charset="0"/>
            </a:endParaRPr>
          </a:p>
        </p:txBody>
      </p:sp>
      <p:sp>
        <p:nvSpPr>
          <p:cNvPr id="3" name="Content Placeholder 2"/>
          <p:cNvSpPr>
            <a:spLocks noGrp="1"/>
          </p:cNvSpPr>
          <p:nvPr>
            <p:ph idx="1"/>
          </p:nvPr>
        </p:nvSpPr>
        <p:spPr/>
        <p:txBody>
          <a:bodyPr>
            <a:normAutofit fontScale="92500" lnSpcReduction="10000"/>
          </a:bodyPr>
          <a:lstStyle/>
          <a:p>
            <a:pPr>
              <a:buNone/>
            </a:pPr>
            <a:r>
              <a:rPr lang="en-US" sz="2800" dirty="0" smtClean="0">
                <a:latin typeface="Times New Roman" pitchFamily="18" charset="0"/>
                <a:cs typeface="Times New Roman" pitchFamily="18" charset="0"/>
              </a:rPr>
              <a:t>For transmission of data beyond local area, communication is achieved by transmitting data from source to destination through a network of intermediate nodes. Theses nodes are called switching nodes. This method of switching data is called switching. The various switching methods are:</a:t>
            </a:r>
          </a:p>
          <a:p>
            <a:pPr>
              <a:buFont typeface="Wingdings" pitchFamily="2" charset="2"/>
              <a:buChar char="§"/>
            </a:pPr>
            <a:r>
              <a:rPr lang="en-US" sz="2800" dirty="0" smtClean="0">
                <a:latin typeface="Times New Roman" pitchFamily="18" charset="0"/>
                <a:cs typeface="Times New Roman" pitchFamily="18" charset="0"/>
              </a:rPr>
              <a:t> Circuit Switching</a:t>
            </a:r>
          </a:p>
          <a:p>
            <a:pPr>
              <a:buFont typeface="Wingdings" pitchFamily="2" charset="2"/>
              <a:buChar char="§"/>
            </a:pPr>
            <a:r>
              <a:rPr lang="en-US" sz="2800" dirty="0" smtClean="0">
                <a:latin typeface="Times New Roman" pitchFamily="18" charset="0"/>
                <a:cs typeface="Times New Roman" pitchFamily="18" charset="0"/>
              </a:rPr>
              <a:t> Packet Switching</a:t>
            </a:r>
          </a:p>
          <a:p>
            <a:pPr>
              <a:buFont typeface="Wingdings" pitchFamily="2" charset="2"/>
              <a:buChar char="§"/>
            </a:pPr>
            <a:r>
              <a:rPr lang="en-US" sz="2800" dirty="0" smtClean="0">
                <a:latin typeface="Times New Roman" pitchFamily="18" charset="0"/>
                <a:cs typeface="Times New Roman" pitchFamily="18" charset="0"/>
              </a:rPr>
              <a:t> Message Switching</a:t>
            </a:r>
            <a:endParaRPr lang="en-US" sz="2800" dirty="0">
              <a:latin typeface="Times New Roman" pitchFamily="18" charset="0"/>
              <a:cs typeface="Times New Roman" pitchFamily="18" charset="0"/>
            </a:endParaRPr>
          </a:p>
        </p:txBody>
      </p:sp>
    </p:spTree>
  </p:cSld>
  <p:clrMapOvr>
    <a:masterClrMapping/>
  </p:clrMapOvr>
  <p:transition xmlns:p14="http://schemas.microsoft.com/office/powerpoint/2010/main" advTm="4000"/>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buFont typeface="Wingdings" pitchFamily="2" charset="2"/>
              <a:buChar char="§"/>
            </a:pPr>
            <a:r>
              <a:rPr lang="en-US" dirty="0" smtClean="0"/>
              <a:t> </a:t>
            </a:r>
            <a:r>
              <a:rPr lang="en-US" sz="3200" dirty="0" smtClean="0">
                <a:latin typeface="Arial Rounded MT Bold" pitchFamily="34" charset="0"/>
              </a:rPr>
              <a:t>Circuit Switching</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sz="2800" dirty="0" smtClean="0"/>
              <a:t>There is a direct physical connection between two devices established. Three phases are involved </a:t>
            </a:r>
          </a:p>
          <a:p>
            <a:r>
              <a:rPr lang="en-US" sz="2800" dirty="0" smtClean="0"/>
              <a:t> </a:t>
            </a:r>
            <a:r>
              <a:rPr lang="en-US" sz="2800" b="1" dirty="0" smtClean="0"/>
              <a:t>Circuit establishment: </a:t>
            </a:r>
            <a:r>
              <a:rPr lang="en-US" sz="2800" dirty="0" smtClean="0"/>
              <a:t>Before any message can be transmitted an end to end circuit must be established.</a:t>
            </a:r>
          </a:p>
          <a:p>
            <a:r>
              <a:rPr lang="en-US" sz="2800" dirty="0" smtClean="0"/>
              <a:t> </a:t>
            </a:r>
            <a:r>
              <a:rPr lang="en-US" sz="2800" b="1" dirty="0" smtClean="0"/>
              <a:t>Data transfer:</a:t>
            </a:r>
            <a:r>
              <a:rPr lang="en-US" sz="2800" dirty="0" smtClean="0"/>
              <a:t> After the circuit establishment data is transferred through the network.</a:t>
            </a:r>
          </a:p>
          <a:p>
            <a:r>
              <a:rPr lang="en-US" sz="2800" b="1" dirty="0" smtClean="0"/>
              <a:t>Circuit disconnect: </a:t>
            </a:r>
            <a:r>
              <a:rPr lang="en-US" sz="2800" dirty="0" smtClean="0"/>
              <a:t>After some period of data transfer the connection is terminated usually by the action of one of the two stations. </a:t>
            </a:r>
            <a:endParaRPr lang="en-US" sz="2800" dirty="0"/>
          </a:p>
        </p:txBody>
      </p:sp>
    </p:spTree>
  </p:cSld>
  <p:clrMapOvr>
    <a:masterClrMapping/>
  </p:clrMapOvr>
  <p:transition xmlns:p14="http://schemas.microsoft.com/office/powerpoint/2010/main" advTm="4000"/>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ircuit_switching.jpg"/>
          <p:cNvPicPr>
            <a:picLocks noChangeAspect="1"/>
          </p:cNvPicPr>
          <p:nvPr/>
        </p:nvPicPr>
        <p:blipFill>
          <a:blip r:embed="rId2" cstate="print"/>
          <a:stretch>
            <a:fillRect/>
          </a:stretch>
        </p:blipFill>
        <p:spPr>
          <a:xfrm>
            <a:off x="1066800" y="914400"/>
            <a:ext cx="7033302" cy="4838700"/>
          </a:xfrm>
          <a:prstGeom prst="rect">
            <a:avLst/>
          </a:prstGeom>
        </p:spPr>
      </p:pic>
    </p:spTree>
  </p:cSld>
  <p:clrMapOvr>
    <a:masterClrMapping/>
  </p:clrMapOvr>
  <p:transition xmlns:p14="http://schemas.microsoft.com/office/powerpoint/2010/main" advTm="400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solidFill>
                  <a:schemeClr val="tx1"/>
                </a:solidFill>
              </a:rPr>
              <a:t>Types of Networks</a:t>
            </a:r>
          </a:p>
        </p:txBody>
      </p:sp>
      <p:sp>
        <p:nvSpPr>
          <p:cNvPr id="7171" name="Rectangle 3"/>
          <p:cNvSpPr>
            <a:spLocks noGrp="1" noChangeArrowheads="1"/>
          </p:cNvSpPr>
          <p:nvPr>
            <p:ph idx="1"/>
          </p:nvPr>
        </p:nvSpPr>
        <p:spPr/>
        <p:txBody>
          <a:bodyPr/>
          <a:lstStyle/>
          <a:p>
            <a:pPr eaLnBrk="1" hangingPunct="1"/>
            <a:r>
              <a:rPr lang="en-US" b="1" smtClean="0">
                <a:solidFill>
                  <a:srgbClr val="3333FF"/>
                </a:solidFill>
              </a:rPr>
              <a:t>Local-area network</a:t>
            </a:r>
            <a:r>
              <a:rPr lang="en-US" b="1" smtClean="0"/>
              <a:t> (LAN)</a:t>
            </a:r>
            <a:r>
              <a:rPr lang="en-US" smtClean="0"/>
              <a:t>   A network that connects a relatively small number of machines in a relatively close geographical area</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buFont typeface="Wingdings" pitchFamily="2" charset="2"/>
              <a:buChar char="§"/>
            </a:pPr>
            <a:r>
              <a:rPr lang="en-US" dirty="0" smtClean="0"/>
              <a:t> </a:t>
            </a:r>
            <a:r>
              <a:rPr lang="en-US" sz="3200" dirty="0" smtClean="0">
                <a:latin typeface="Arial Rounded MT Bold" pitchFamily="34" charset="0"/>
              </a:rPr>
              <a:t>Message Switching</a:t>
            </a:r>
            <a:endParaRPr lang="en-US" dirty="0"/>
          </a:p>
        </p:txBody>
      </p:sp>
      <p:sp>
        <p:nvSpPr>
          <p:cNvPr id="3" name="Content Placeholder 2"/>
          <p:cNvSpPr>
            <a:spLocks noGrp="1"/>
          </p:cNvSpPr>
          <p:nvPr>
            <p:ph idx="1"/>
          </p:nvPr>
        </p:nvSpPr>
        <p:spPr/>
        <p:txBody>
          <a:bodyPr/>
          <a:lstStyle/>
          <a:p>
            <a:pPr>
              <a:buNone/>
            </a:pPr>
            <a:r>
              <a:rPr lang="en-US" dirty="0" smtClean="0"/>
              <a:t>In this no physical path is established between sender and receiver. Instead when sender has the block of the data to send , it is stored in first switching office i.e, router and then forward later. This is also called store and forward network. </a:t>
            </a:r>
            <a:endParaRPr lang="en-US" dirty="0"/>
          </a:p>
        </p:txBody>
      </p:sp>
      <p:pic>
        <p:nvPicPr>
          <p:cNvPr id="4" name="Picture 3" descr="Message-Switching.gif"/>
          <p:cNvPicPr>
            <a:picLocks noChangeAspect="1"/>
          </p:cNvPicPr>
          <p:nvPr/>
        </p:nvPicPr>
        <p:blipFill>
          <a:blip r:embed="rId2" cstate="print"/>
          <a:stretch>
            <a:fillRect/>
          </a:stretch>
        </p:blipFill>
        <p:spPr>
          <a:xfrm>
            <a:off x="1676400" y="4572000"/>
            <a:ext cx="5791200" cy="2086525"/>
          </a:xfrm>
          <a:prstGeom prst="rect">
            <a:avLst/>
          </a:prstGeom>
        </p:spPr>
      </p:pic>
    </p:spTree>
  </p:cSld>
  <p:clrMapOvr>
    <a:masterClrMapping/>
  </p:clrMapOvr>
  <p:transition xmlns:p14="http://schemas.microsoft.com/office/powerpoint/2010/main" advTm="4000"/>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buFont typeface="Wingdings" pitchFamily="2" charset="2"/>
              <a:buChar char="§"/>
            </a:pPr>
            <a:r>
              <a:rPr lang="en-US" dirty="0" smtClean="0"/>
              <a:t> </a:t>
            </a:r>
            <a:r>
              <a:rPr lang="en-US" sz="3200" dirty="0" smtClean="0">
                <a:latin typeface="Arial Rounded MT Bold" pitchFamily="34" charset="0"/>
              </a:rPr>
              <a:t>Packet Switching</a:t>
            </a:r>
            <a:endParaRPr lang="en-US" dirty="0"/>
          </a:p>
        </p:txBody>
      </p:sp>
      <p:sp>
        <p:nvSpPr>
          <p:cNvPr id="3" name="Content Placeholder 2"/>
          <p:cNvSpPr>
            <a:spLocks noGrp="1"/>
          </p:cNvSpPr>
          <p:nvPr>
            <p:ph idx="1"/>
          </p:nvPr>
        </p:nvSpPr>
        <p:spPr/>
        <p:txBody>
          <a:bodyPr>
            <a:normAutofit/>
          </a:bodyPr>
          <a:lstStyle/>
          <a:p>
            <a:pPr>
              <a:buNone/>
            </a:pPr>
            <a:r>
              <a:rPr lang="en-US" sz="2800" dirty="0" smtClean="0">
                <a:latin typeface="Times New Roman" pitchFamily="18" charset="0"/>
                <a:cs typeface="Times New Roman" pitchFamily="18" charset="0"/>
              </a:rPr>
              <a:t>In this type the message is transmitted in the form of bits of variable length block called packets. The maximum length of packet is established by the network. Each packet contains header with control information along with the data.</a:t>
            </a:r>
          </a:p>
          <a:p>
            <a:pPr>
              <a:buNone/>
            </a:pPr>
            <a:endParaRPr lang="en-US" sz="2800" dirty="0">
              <a:latin typeface="Times New Roman" pitchFamily="18" charset="0"/>
              <a:cs typeface="Times New Roman" pitchFamily="18" charset="0"/>
            </a:endParaRPr>
          </a:p>
        </p:txBody>
      </p:sp>
      <p:pic>
        <p:nvPicPr>
          <p:cNvPr id="4" name="Picture 3" descr="packet.PNG"/>
          <p:cNvPicPr>
            <a:picLocks noChangeAspect="1"/>
          </p:cNvPicPr>
          <p:nvPr/>
        </p:nvPicPr>
        <p:blipFill>
          <a:blip r:embed="rId2" cstate="print"/>
          <a:stretch>
            <a:fillRect/>
          </a:stretch>
        </p:blipFill>
        <p:spPr>
          <a:xfrm>
            <a:off x="1752600" y="3810000"/>
            <a:ext cx="5867400" cy="2784724"/>
          </a:xfrm>
          <a:prstGeom prst="rect">
            <a:avLst/>
          </a:prstGeom>
        </p:spPr>
      </p:pic>
    </p:spTree>
  </p:cSld>
  <p:clrMapOvr>
    <a:masterClrMapping/>
  </p:clrMapOvr>
  <p:transition xmlns:p14="http://schemas.microsoft.com/office/powerpoint/2010/main" advTm="4000"/>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33600"/>
            <a:ext cx="8229600" cy="3429000"/>
          </a:xfrm>
        </p:spPr>
        <p:txBody>
          <a:bodyPr>
            <a:normAutofit/>
          </a:bodyPr>
          <a:lstStyle/>
          <a:p>
            <a:pPr algn="ctr"/>
            <a:r>
              <a:rPr lang="en-US" sz="6000" b="1" dirty="0" smtClean="0">
                <a:solidFill>
                  <a:schemeClr val="accent4">
                    <a:lumMod val="75000"/>
                  </a:schemeClr>
                </a:solidFill>
                <a:latin typeface="Times New Roman" pitchFamily="18" charset="0"/>
                <a:cs typeface="Times New Roman" pitchFamily="18" charset="0"/>
              </a:rPr>
              <a:t>OSI MODEL</a:t>
            </a:r>
            <a:endParaRPr lang="en-US" sz="6000" b="1" dirty="0">
              <a:solidFill>
                <a:schemeClr val="accent4">
                  <a:lumMod val="75000"/>
                </a:schemeClr>
              </a:solidFill>
              <a:latin typeface="Times New Roman" pitchFamily="18" charset="0"/>
              <a:cs typeface="Times New Roman" pitchFamily="18" charset="0"/>
            </a:endParaRPr>
          </a:p>
        </p:txBody>
      </p:sp>
      <p:sp>
        <p:nvSpPr>
          <p:cNvPr id="5" name="Content Placeholder 4"/>
          <p:cNvSpPr>
            <a:spLocks noGrp="1"/>
          </p:cNvSpPr>
          <p:nvPr>
            <p:ph idx="1"/>
          </p:nvPr>
        </p:nvSpPr>
        <p:spPr>
          <a:xfrm>
            <a:off x="457200" y="304801"/>
            <a:ext cx="8229600" cy="2209800"/>
          </a:xfrm>
        </p:spPr>
        <p:txBody>
          <a:bodyPr>
            <a:normAutofit/>
          </a:bodyPr>
          <a:lstStyle/>
          <a:p>
            <a:pPr lvl="1">
              <a:buNone/>
            </a:pPr>
            <a:endParaRPr lang="en-US" sz="1800" dirty="0">
              <a:latin typeface="Arial" pitchFamily="34" charset="0"/>
              <a:cs typeface="Arial" pitchFamily="34" charset="0"/>
            </a:endParaRPr>
          </a:p>
          <a:p>
            <a:pPr lvl="1">
              <a:buNone/>
            </a:pPr>
            <a:r>
              <a:rPr lang="en-US" sz="6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pperplate Gothic Bold" pitchFamily="34" charset="0"/>
              </a:rPr>
              <a:t>Chapter 2</a:t>
            </a:r>
            <a:endParaRPr lang="en-US"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doni MT Black" pitchFamily="18" charset="0"/>
            </a:endParaRPr>
          </a:p>
          <a:p>
            <a:pPr lvl="1">
              <a:buNone/>
            </a:pPr>
            <a:endParaRPr lang="en-US" sz="2000" b="1" dirty="0">
              <a:latin typeface="+mj-lt"/>
              <a:cs typeface="Arial" pitchFamily="34" charset="0"/>
            </a:endParaRPr>
          </a:p>
          <a:p>
            <a:pPr lvl="1">
              <a:buNone/>
            </a:pPr>
            <a:endParaRPr lang="en-US" sz="2000" b="1" dirty="0">
              <a:latin typeface="+mj-lt"/>
              <a:cs typeface="Arial" pitchFamily="34" charset="0"/>
            </a:endParaRPr>
          </a:p>
          <a:p>
            <a:pPr lvl="1">
              <a:buNone/>
            </a:pPr>
            <a:endParaRPr lang="en-US" sz="2000" b="1" dirty="0">
              <a:latin typeface="+mj-lt"/>
              <a:cs typeface="Arial" pitchFamily="34" charset="0"/>
            </a:endParaRPr>
          </a:p>
          <a:p>
            <a:pPr lvl="1">
              <a:buNone/>
            </a:pPr>
            <a:endParaRPr lang="en-US" sz="2000" b="1" dirty="0">
              <a:latin typeface="+mj-lt"/>
              <a:cs typeface="Arial" pitchFamily="34" charset="0"/>
            </a:endParaRPr>
          </a:p>
          <a:p>
            <a:pPr lvl="1">
              <a:buNone/>
            </a:pPr>
            <a:endParaRPr lang="en-US" sz="2000" b="1" dirty="0">
              <a:latin typeface="+mj-lt"/>
              <a:cs typeface="Arial" pitchFamily="34" charset="0"/>
            </a:endParaRPr>
          </a:p>
          <a:p>
            <a:pPr lvl="1">
              <a:buNone/>
            </a:pPr>
            <a:endParaRPr lang="en-US" sz="2000" b="1" dirty="0">
              <a:latin typeface="+mj-lt"/>
              <a:cs typeface="Arial" pitchFamily="34" charset="0"/>
            </a:endParaRPr>
          </a:p>
          <a:p>
            <a:pPr lvl="1">
              <a:buFont typeface="Wingdings" pitchFamily="2" charset="2"/>
              <a:buChar char="Ø"/>
            </a:pPr>
            <a:endParaRPr lang="en-US" sz="2000" b="1" dirty="0">
              <a:latin typeface="+mj-lt"/>
              <a:cs typeface="Arial" pitchFamily="34" charset="0"/>
            </a:endParaRPr>
          </a:p>
          <a:p>
            <a:pPr lvl="1">
              <a:buFont typeface="Wingdings" pitchFamily="2" charset="2"/>
              <a:buChar char="Ø"/>
            </a:pPr>
            <a:endParaRPr lang="en-US" sz="2000" b="1" dirty="0">
              <a:latin typeface="+mj-lt"/>
              <a:cs typeface="Arial" pitchFamily="34" charset="0"/>
            </a:endParaRPr>
          </a:p>
        </p:txBody>
      </p:sp>
    </p:spTree>
  </p:cSld>
  <p:clrMapOvr>
    <a:masterClrMapping/>
  </p:clrMapOvr>
  <p:transition xmlns:p14="http://schemas.microsoft.com/office/powerpoint/2010/mai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latin typeface="Times New Roman" pitchFamily="18" charset="0"/>
                <a:cs typeface="Times New Roman" pitchFamily="18" charset="0"/>
              </a:rPr>
              <a:t>OSI Reference Model</a:t>
            </a:r>
            <a:endParaRPr lang="en-US" b="1" dirty="0">
              <a:latin typeface="Times New Roman" pitchFamily="18" charset="0"/>
              <a:cs typeface="Times New Roman" pitchFamily="18" charset="0"/>
            </a:endParaRPr>
          </a:p>
        </p:txBody>
      </p:sp>
      <p:sp>
        <p:nvSpPr>
          <p:cNvPr id="5" name="Content Placeholder 4"/>
          <p:cNvSpPr>
            <a:spLocks noGrp="1"/>
          </p:cNvSpPr>
          <p:nvPr>
            <p:ph idx="1"/>
          </p:nvPr>
        </p:nvSpPr>
        <p:spPr/>
        <p:txBody>
          <a:bodyPr>
            <a:normAutofit fontScale="55000" lnSpcReduction="20000"/>
          </a:bodyPr>
          <a:lstStyle/>
          <a:p>
            <a:pPr lvl="1" algn="just">
              <a:buFont typeface="Wingdings" pitchFamily="2" charset="2"/>
              <a:buChar char="Ø"/>
            </a:pPr>
            <a:r>
              <a:rPr lang="en-US" b="1" dirty="0">
                <a:latin typeface="Times New Roman" panose="02020603050405020304" pitchFamily="18" charset="0"/>
                <a:cs typeface="Times New Roman" panose="02020603050405020304" pitchFamily="18" charset="0"/>
              </a:rPr>
              <a:t>OSI MODEL:-</a:t>
            </a:r>
            <a:r>
              <a:rPr lang="en-US" sz="2300" dirty="0">
                <a:latin typeface="Arial" pitchFamily="34" charset="0"/>
                <a:cs typeface="Arial" pitchFamily="34" charset="0"/>
              </a:rPr>
              <a:t>The Open Systems Interconnection (OSI) model is a reference tool for understanding data communications between any two networked systems. It divides the communications processes into seven layers. Each layer both performs specific functions to support the </a:t>
            </a:r>
            <a:r>
              <a:rPr lang="en-US" sz="2300" dirty="0" err="1" smtClean="0">
                <a:latin typeface="Arial" pitchFamily="34" charset="0"/>
                <a:cs typeface="Arial" pitchFamily="34" charset="0"/>
              </a:rPr>
              <a:t>yers</a:t>
            </a:r>
            <a:r>
              <a:rPr lang="en-US" sz="2300" dirty="0" smtClean="0">
                <a:latin typeface="Arial" pitchFamily="34" charset="0"/>
                <a:cs typeface="Arial" pitchFamily="34" charset="0"/>
              </a:rPr>
              <a:t> </a:t>
            </a:r>
            <a:r>
              <a:rPr lang="en-US" sz="2300" dirty="0">
                <a:latin typeface="Arial" pitchFamily="34" charset="0"/>
                <a:cs typeface="Arial" pitchFamily="34" charset="0"/>
              </a:rPr>
              <a:t>above it and offers services to the layers below it. The three lowest layers focus on passing traffic through the network to an end system.</a:t>
            </a:r>
          </a:p>
          <a:p>
            <a:pPr lvl="3">
              <a:buNone/>
            </a:pPr>
            <a:r>
              <a:rPr lang="en-US" sz="2600" b="1" dirty="0">
                <a:latin typeface="Times New Roman" panose="02020603050405020304" pitchFamily="18" charset="0"/>
                <a:cs typeface="Times New Roman" panose="02020603050405020304" pitchFamily="18" charset="0"/>
              </a:rPr>
              <a:t>overview</a:t>
            </a:r>
          </a:p>
          <a:p>
            <a:pPr lvl="1">
              <a:buNone/>
            </a:pPr>
            <a:endParaRPr lang="en-US" sz="1800" dirty="0">
              <a:latin typeface="Arial" pitchFamily="34" charset="0"/>
              <a:cs typeface="Arial" pitchFamily="34" charset="0"/>
            </a:endParaRPr>
          </a:p>
          <a:p>
            <a:pPr lvl="8">
              <a:buNone/>
            </a:pPr>
            <a:endParaRPr lang="en-US" sz="1600" b="1" dirty="0">
              <a:latin typeface="+mj-lt"/>
              <a:cs typeface="Arial" pitchFamily="34" charset="0"/>
            </a:endParaRPr>
          </a:p>
          <a:p>
            <a:pPr lvl="1">
              <a:buNone/>
            </a:pPr>
            <a:endParaRPr lang="en-US" sz="1800" dirty="0">
              <a:latin typeface="Arial" pitchFamily="34" charset="0"/>
              <a:cs typeface="Arial" pitchFamily="34" charset="0"/>
            </a:endParaRPr>
          </a:p>
          <a:p>
            <a:pPr lvl="1">
              <a:buNone/>
            </a:pPr>
            <a:endParaRPr lang="en-US" sz="1800" dirty="0">
              <a:latin typeface="Arial" pitchFamily="34" charset="0"/>
              <a:cs typeface="Arial" pitchFamily="34" charset="0"/>
            </a:endParaRPr>
          </a:p>
          <a:p>
            <a:pPr lvl="1">
              <a:buNone/>
            </a:pPr>
            <a:endParaRPr lang="en-US" sz="2000" b="1" dirty="0">
              <a:latin typeface="+mj-lt"/>
              <a:cs typeface="Arial" pitchFamily="34" charset="0"/>
            </a:endParaRPr>
          </a:p>
          <a:p>
            <a:pPr lvl="1">
              <a:buNone/>
            </a:pPr>
            <a:endParaRPr lang="en-US" sz="2000" b="1" dirty="0">
              <a:latin typeface="+mj-lt"/>
              <a:cs typeface="Arial" pitchFamily="34" charset="0"/>
            </a:endParaRPr>
          </a:p>
          <a:p>
            <a:pPr lvl="1">
              <a:buNone/>
            </a:pPr>
            <a:endParaRPr lang="en-US" sz="2000" b="1" dirty="0">
              <a:latin typeface="+mj-lt"/>
              <a:cs typeface="Arial" pitchFamily="34" charset="0"/>
            </a:endParaRPr>
          </a:p>
          <a:p>
            <a:pPr lvl="1">
              <a:buNone/>
            </a:pPr>
            <a:endParaRPr lang="en-US" sz="2000" b="1" dirty="0">
              <a:latin typeface="+mj-lt"/>
              <a:cs typeface="Arial" pitchFamily="34" charset="0"/>
            </a:endParaRPr>
          </a:p>
          <a:p>
            <a:pPr lvl="1">
              <a:buNone/>
            </a:pPr>
            <a:endParaRPr lang="en-US" sz="2000" b="1" dirty="0">
              <a:latin typeface="+mj-lt"/>
              <a:cs typeface="Arial" pitchFamily="34" charset="0"/>
            </a:endParaRPr>
          </a:p>
          <a:p>
            <a:pPr lvl="1">
              <a:buNone/>
            </a:pPr>
            <a:endParaRPr lang="en-US" sz="2000" b="1" dirty="0">
              <a:latin typeface="+mj-lt"/>
              <a:cs typeface="Arial" pitchFamily="34" charset="0"/>
            </a:endParaRPr>
          </a:p>
          <a:p>
            <a:pPr lvl="1">
              <a:buNone/>
            </a:pPr>
            <a:endParaRPr lang="en-US" sz="2000" b="1" dirty="0">
              <a:latin typeface="+mj-lt"/>
              <a:cs typeface="Arial" pitchFamily="34" charset="0"/>
            </a:endParaRPr>
          </a:p>
          <a:p>
            <a:pPr lvl="1">
              <a:buNone/>
            </a:pPr>
            <a:endParaRPr lang="en-US" sz="2000" b="1" dirty="0">
              <a:latin typeface="+mj-lt"/>
              <a:cs typeface="Arial" pitchFamily="34" charset="0"/>
            </a:endParaRPr>
          </a:p>
          <a:p>
            <a:pPr lvl="1">
              <a:buNone/>
            </a:pPr>
            <a:endParaRPr lang="en-US" sz="2000" b="1" dirty="0">
              <a:latin typeface="+mj-lt"/>
              <a:cs typeface="Arial" pitchFamily="34" charset="0"/>
            </a:endParaRPr>
          </a:p>
          <a:p>
            <a:pPr lvl="1">
              <a:buNone/>
            </a:pPr>
            <a:endParaRPr lang="en-US" sz="2000" b="1" dirty="0">
              <a:latin typeface="+mj-lt"/>
              <a:cs typeface="Arial" pitchFamily="34" charset="0"/>
            </a:endParaRPr>
          </a:p>
          <a:p>
            <a:pPr lvl="8">
              <a:buNone/>
            </a:pPr>
            <a:r>
              <a:rPr lang="en-US" sz="1400" b="1" dirty="0">
                <a:latin typeface="+mj-lt"/>
                <a:cs typeface="Arial" pitchFamily="34" charset="0"/>
              </a:rPr>
              <a:t>www.globalknowledge.com</a:t>
            </a:r>
          </a:p>
          <a:p>
            <a:pPr lvl="1">
              <a:buFont typeface="Wingdings" pitchFamily="2" charset="2"/>
              <a:buChar char="Ø"/>
            </a:pPr>
            <a:endParaRPr lang="en-US" sz="2000" b="1" dirty="0">
              <a:latin typeface="+mj-lt"/>
              <a:cs typeface="Arial" pitchFamily="34" charset="0"/>
            </a:endParaRPr>
          </a:p>
          <a:p>
            <a:pPr lvl="1">
              <a:buFont typeface="Wingdings" pitchFamily="2" charset="2"/>
              <a:buChar char="Ø"/>
            </a:pPr>
            <a:endParaRPr lang="en-US" sz="2000" b="1" dirty="0">
              <a:latin typeface="+mj-lt"/>
              <a:cs typeface="Arial" pitchFamily="34" charset="0"/>
            </a:endParaRPr>
          </a:p>
        </p:txBody>
      </p:sp>
      <p:pic>
        <p:nvPicPr>
          <p:cNvPr id="14" name="Picture 13" descr="Screenshot (1).png"/>
          <p:cNvPicPr>
            <a:picLocks noChangeAspect="1"/>
          </p:cNvPicPr>
          <p:nvPr/>
        </p:nvPicPr>
        <p:blipFill>
          <a:blip r:embed="rId2" cstate="print"/>
          <a:stretch>
            <a:fillRect/>
          </a:stretch>
        </p:blipFill>
        <p:spPr>
          <a:xfrm>
            <a:off x="875179" y="2819401"/>
            <a:ext cx="3620621" cy="2626144"/>
          </a:xfrm>
          <a:prstGeom prst="rect">
            <a:avLst/>
          </a:prstGeom>
        </p:spPr>
      </p:pic>
    </p:spTree>
  </p:cSld>
  <p:clrMapOvr>
    <a:masterClrMapping/>
  </p:clrMapOvr>
  <p:transition xmlns:p14="http://schemas.microsoft.com/office/powerpoint/2010/mai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Physical Layer</a:t>
            </a:r>
          </a:p>
        </p:txBody>
      </p:sp>
      <p:sp>
        <p:nvSpPr>
          <p:cNvPr id="6" name="Content Placeholder 5"/>
          <p:cNvSpPr>
            <a:spLocks noGrp="1"/>
          </p:cNvSpPr>
          <p:nvPr>
            <p:ph idx="1"/>
          </p:nvPr>
        </p:nvSpPr>
        <p:spPr/>
        <p:txBody>
          <a:bodyPr/>
          <a:lstStyle/>
          <a:p>
            <a:pPr>
              <a:buFont typeface="Wingdings" panose="05000000000000000000" pitchFamily="2" charset="2"/>
              <a:buChar char="Ø"/>
            </a:pPr>
            <a:r>
              <a:rPr lang="en-US" sz="2000" dirty="0"/>
              <a:t>The physical layer of the OSI model defines connector and interface specifications, as well as the medium (cable) requirements. Electrical, mechanical, functional, and procedural specifications are provided for sending a bit stream on a computer.</a:t>
            </a:r>
          </a:p>
          <a:p>
            <a:pPr>
              <a:buNone/>
            </a:pPr>
            <a:endParaRPr lang="en-US" sz="2000" dirty="0"/>
          </a:p>
        </p:txBody>
      </p:sp>
      <p:pic>
        <p:nvPicPr>
          <p:cNvPr id="7" name="Picture 6" descr="Screenshot (3).png"/>
          <p:cNvPicPr>
            <a:picLocks noChangeAspect="1"/>
          </p:cNvPicPr>
          <p:nvPr/>
        </p:nvPicPr>
        <p:blipFill>
          <a:blip r:embed="rId2" cstate="print"/>
          <a:stretch>
            <a:fillRect/>
          </a:stretch>
        </p:blipFill>
        <p:spPr>
          <a:xfrm>
            <a:off x="2895600" y="3048000"/>
            <a:ext cx="2971800" cy="2125711"/>
          </a:xfrm>
          <a:prstGeom prst="rect">
            <a:avLst/>
          </a:prstGeom>
        </p:spPr>
      </p:pic>
    </p:spTree>
  </p:cSld>
  <p:clrMapOvr>
    <a:masterClrMapping/>
  </p:clrMapOvr>
  <p:transition xmlns:p14="http://schemas.microsoft.com/office/powerpoint/2010/mai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Data Link Layer</a:t>
            </a:r>
          </a:p>
        </p:txBody>
      </p:sp>
      <p:sp>
        <p:nvSpPr>
          <p:cNvPr id="3" name="Content Placeholder 2"/>
          <p:cNvSpPr>
            <a:spLocks noGrp="1"/>
          </p:cNvSpPr>
          <p:nvPr>
            <p:ph idx="1"/>
          </p:nvPr>
        </p:nvSpPr>
        <p:spPr/>
        <p:txBody>
          <a:bodyPr>
            <a:normAutofit fontScale="85000" lnSpcReduction="10000"/>
          </a:bodyPr>
          <a:lstStyle/>
          <a:p>
            <a:pPr>
              <a:buFont typeface="Wingdings" pitchFamily="2" charset="2"/>
              <a:buChar char="Ø"/>
            </a:pPr>
            <a:r>
              <a:rPr lang="en-US" sz="2000" dirty="0"/>
              <a:t>Layer 2 of the OSI model provides the following functions: </a:t>
            </a:r>
          </a:p>
          <a:p>
            <a:pPr>
              <a:buNone/>
            </a:pPr>
            <a:r>
              <a:rPr lang="en-US" sz="2000" dirty="0"/>
              <a:t>• Allows a device to access the network to send and receive messages </a:t>
            </a:r>
          </a:p>
          <a:p>
            <a:pPr>
              <a:buNone/>
            </a:pPr>
            <a:r>
              <a:rPr lang="en-US" sz="2000" dirty="0"/>
              <a:t>• Offers a physical address so a device’s data can be sent on the network </a:t>
            </a:r>
          </a:p>
          <a:p>
            <a:pPr>
              <a:buNone/>
            </a:pPr>
            <a:r>
              <a:rPr lang="en-US" sz="2000" dirty="0"/>
              <a:t>• Works with a device’s networking software when sending and receiving messages </a:t>
            </a:r>
          </a:p>
          <a:p>
            <a:pPr>
              <a:buNone/>
            </a:pPr>
            <a:r>
              <a:rPr lang="en-US" sz="2000" dirty="0"/>
              <a:t>• Provides error-detection capability</a:t>
            </a:r>
          </a:p>
          <a:p>
            <a:pPr algn="r">
              <a:buNone/>
            </a:pPr>
            <a:r>
              <a:rPr lang="en-US" sz="2000" dirty="0"/>
              <a:t>						</a:t>
            </a:r>
            <a:endParaRPr lang="en-US" sz="1000" dirty="0"/>
          </a:p>
          <a:p>
            <a:pPr>
              <a:buNone/>
            </a:pPr>
            <a:endParaRPr lang="en-US" sz="2000" dirty="0"/>
          </a:p>
        </p:txBody>
      </p:sp>
      <p:pic>
        <p:nvPicPr>
          <p:cNvPr id="4" name="Picture 3" descr="Screenshot (4).png"/>
          <p:cNvPicPr>
            <a:picLocks noChangeAspect="1"/>
          </p:cNvPicPr>
          <p:nvPr/>
        </p:nvPicPr>
        <p:blipFill>
          <a:blip r:embed="rId2" cstate="print"/>
          <a:stretch>
            <a:fillRect/>
          </a:stretch>
        </p:blipFill>
        <p:spPr>
          <a:xfrm>
            <a:off x="5410200" y="3657600"/>
            <a:ext cx="3267372" cy="2139176"/>
          </a:xfrm>
          <a:prstGeom prst="rect">
            <a:avLst/>
          </a:prstGeom>
        </p:spPr>
      </p:pic>
    </p:spTree>
  </p:cSld>
  <p:clrMapOvr>
    <a:masterClrMapping/>
  </p:clrMapOvr>
  <p:transition xmlns:p14="http://schemas.microsoft.com/office/powerpoint/2010/mai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81B733-12E1-422D-BCE0-1D38A417BF48}"/>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The Network Layer</a:t>
            </a:r>
          </a:p>
        </p:txBody>
      </p:sp>
      <p:sp>
        <p:nvSpPr>
          <p:cNvPr id="3" name="Content Placeholder 2">
            <a:extLst>
              <a:ext uri="{FF2B5EF4-FFF2-40B4-BE49-F238E27FC236}">
                <a16:creationId xmlns:a16="http://schemas.microsoft.com/office/drawing/2014/main" xmlns="" id="{74503B46-7DCF-4EE4-8F64-C7C017F9CC43}"/>
              </a:ext>
            </a:extLst>
          </p:cNvPr>
          <p:cNvSpPr>
            <a:spLocks noGrp="1"/>
          </p:cNvSpPr>
          <p:nvPr>
            <p:ph idx="1"/>
          </p:nvPr>
        </p:nvSpPr>
        <p:spPr/>
        <p:txBody>
          <a:bodyPr>
            <a:normAutofit/>
          </a:bodyPr>
          <a:lstStyle/>
          <a:p>
            <a:pPr>
              <a:buFont typeface="Wingdings" panose="05000000000000000000" pitchFamily="2" charset="2"/>
              <a:buChar char="Ø"/>
            </a:pPr>
            <a:r>
              <a:rPr lang="en-US" sz="1800" dirty="0"/>
              <a:t> The network layer of the OSI model, provides an end-to-end logical addressing system so that a packet of data can be routed across several layer 2 networks (Ethernet, Token Ring, Frame Relay, etc.). Note that network layer addresses can also be referred to as logical addresses. Initially, software manufacturers, such as Novell, developed proprietary layer 3 addressing. </a:t>
            </a:r>
          </a:p>
          <a:p>
            <a:pPr marL="0" indent="0" algn="r">
              <a:buNone/>
            </a:pPr>
            <a:r>
              <a:rPr lang="en-US" sz="1800" dirty="0"/>
              <a:t>					</a:t>
            </a:r>
            <a:endParaRPr lang="en-US" sz="1000" dirty="0"/>
          </a:p>
          <a:p>
            <a:pPr marL="3657600" lvl="8" indent="0" algn="r">
              <a:buNone/>
            </a:pPr>
            <a:endParaRPr lang="en-US" sz="1000" dirty="0"/>
          </a:p>
          <a:p>
            <a:pPr lvl="8">
              <a:buFont typeface="Wingdings" panose="05000000000000000000" pitchFamily="2" charset="2"/>
              <a:buChar char="Ø"/>
            </a:pPr>
            <a:endParaRPr lang="en-US" sz="600" dirty="0"/>
          </a:p>
          <a:p>
            <a:pPr marL="0" indent="0">
              <a:buNone/>
            </a:pPr>
            <a:endParaRPr lang="en-IN" sz="1800" dirty="0"/>
          </a:p>
        </p:txBody>
      </p:sp>
      <p:pic>
        <p:nvPicPr>
          <p:cNvPr id="5" name="Picture 4">
            <a:extLst>
              <a:ext uri="{FF2B5EF4-FFF2-40B4-BE49-F238E27FC236}">
                <a16:creationId xmlns:a16="http://schemas.microsoft.com/office/drawing/2014/main" xmlns="" id="{4715DEE1-7FF6-4C48-B487-88C4CF5D52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1300" y="3429000"/>
            <a:ext cx="3581400" cy="2372540"/>
          </a:xfrm>
          <a:prstGeom prst="rect">
            <a:avLst/>
          </a:prstGeom>
        </p:spPr>
      </p:pic>
    </p:spTree>
    <p:extLst>
      <p:ext uri="{BB962C8B-B14F-4D97-AF65-F5344CB8AC3E}">
        <p14:creationId xmlns:p14="http://schemas.microsoft.com/office/powerpoint/2010/main" val="560042097"/>
      </p:ext>
    </p:extLst>
  </p:cSld>
  <p:clrMapOvr>
    <a:masterClrMapping/>
  </p:clrMapOvr>
  <p:transition xmlns:p14="http://schemas.microsoft.com/office/powerpoint/2010/mai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AE34BA-7891-4923-BDDD-45B3479A282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 The Transport Layer </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E54BF8DA-F0DF-4DC0-88D1-1845E045BEEC}"/>
              </a:ext>
            </a:extLst>
          </p:cNvPr>
          <p:cNvSpPr>
            <a:spLocks noGrp="1"/>
          </p:cNvSpPr>
          <p:nvPr>
            <p:ph idx="1"/>
          </p:nvPr>
        </p:nvSpPr>
        <p:spPr>
          <a:xfrm>
            <a:off x="457200" y="1143000"/>
            <a:ext cx="8229600" cy="4864291"/>
          </a:xfrm>
        </p:spPr>
        <p:txBody>
          <a:bodyPr>
            <a:normAutofit/>
          </a:bodyPr>
          <a:lstStyle/>
          <a:p>
            <a:pPr>
              <a:buFont typeface="Wingdings" panose="05000000000000000000" pitchFamily="2" charset="2"/>
              <a:buChar char="Ø"/>
            </a:pPr>
            <a:r>
              <a:rPr lang="en-US" sz="1800" dirty="0"/>
              <a:t>the transport layer of the OSI model, offers end-to-end communication between end devices through a network. Depending on the application, the transport layer either offers reliable, connection-oriented or connectionless, best-effort communications. Some of the functions offered by the transport layer include:  Application identification </a:t>
            </a:r>
          </a:p>
          <a:p>
            <a:pPr marL="0" indent="0">
              <a:buNone/>
            </a:pPr>
            <a:r>
              <a:rPr lang="en-US" sz="1800" dirty="0"/>
              <a:t>• Client-side entity identification </a:t>
            </a:r>
          </a:p>
          <a:p>
            <a:pPr marL="0" indent="0">
              <a:buNone/>
            </a:pPr>
            <a:r>
              <a:rPr lang="en-US" sz="1800" dirty="0"/>
              <a:t>• Confirmation that the entire</a:t>
            </a:r>
          </a:p>
          <a:p>
            <a:pPr marL="0" indent="0" algn="r">
              <a:buNone/>
            </a:pPr>
            <a:r>
              <a:rPr lang="en-US" sz="1800" dirty="0"/>
              <a:t>					</a:t>
            </a:r>
            <a:endParaRPr lang="en-US" sz="1000" dirty="0"/>
          </a:p>
          <a:p>
            <a:pPr marL="0" indent="0">
              <a:buNone/>
            </a:pPr>
            <a:endParaRPr lang="en-IN" sz="1800" dirty="0"/>
          </a:p>
        </p:txBody>
      </p:sp>
      <p:pic>
        <p:nvPicPr>
          <p:cNvPr id="6" name="Picture 5">
            <a:extLst>
              <a:ext uri="{FF2B5EF4-FFF2-40B4-BE49-F238E27FC236}">
                <a16:creationId xmlns:a16="http://schemas.microsoft.com/office/drawing/2014/main" xmlns="" id="{0BD9994C-656A-4972-8E45-2D1D1F8D44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3657600"/>
            <a:ext cx="4267199" cy="2400955"/>
          </a:xfrm>
          <a:prstGeom prst="rect">
            <a:avLst/>
          </a:prstGeom>
        </p:spPr>
      </p:pic>
    </p:spTree>
    <p:extLst>
      <p:ext uri="{BB962C8B-B14F-4D97-AF65-F5344CB8AC3E}">
        <p14:creationId xmlns:p14="http://schemas.microsoft.com/office/powerpoint/2010/main" val="4032355084"/>
      </p:ext>
    </p:extLst>
  </p:cSld>
  <p:clrMapOvr>
    <a:masterClrMapping/>
  </p:clrMapOvr>
  <p:transition xmlns:p14="http://schemas.microsoft.com/office/powerpoint/2010/mai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C61F29-A7F1-416E-867E-D36CE29FAEF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Session Layer </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E35393D9-44B8-4F27-B04C-41D83ABE0E11}"/>
              </a:ext>
            </a:extLst>
          </p:cNvPr>
          <p:cNvSpPr>
            <a:spLocks noGrp="1"/>
          </p:cNvSpPr>
          <p:nvPr>
            <p:ph idx="1"/>
          </p:nvPr>
        </p:nvSpPr>
        <p:spPr/>
        <p:txBody>
          <a:bodyPr>
            <a:normAutofit/>
          </a:bodyPr>
          <a:lstStyle/>
          <a:p>
            <a:pPr>
              <a:buFont typeface="Wingdings" panose="05000000000000000000" pitchFamily="2" charset="2"/>
              <a:buChar char="Ø"/>
            </a:pPr>
            <a:r>
              <a:rPr lang="en-US" sz="2000" dirty="0"/>
              <a:t>The session layer, provides various services, including tracking the number of bytes that each end of the session has acknowledged receiving from the other end of the session. This session layer allows applications functioning on devices to establish, manage, and terminate a dialog through a network. Session layer functionality includes: </a:t>
            </a:r>
          </a:p>
          <a:p>
            <a:pPr marL="0" indent="0">
              <a:buNone/>
            </a:pPr>
            <a:r>
              <a:rPr lang="en-US" sz="2000" dirty="0"/>
              <a:t>•    Virtual connection between application entities </a:t>
            </a:r>
          </a:p>
          <a:p>
            <a:pPr marL="0" indent="0">
              <a:buNone/>
            </a:pPr>
            <a:r>
              <a:rPr lang="en-US" sz="2000" dirty="0"/>
              <a:t>•    Synchronization of data flow </a:t>
            </a:r>
          </a:p>
          <a:p>
            <a:pPr marL="0" indent="0">
              <a:buNone/>
            </a:pPr>
            <a:r>
              <a:rPr lang="en-US" sz="2000" dirty="0"/>
              <a:t>•    Creation of dialog units</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pic>
        <p:nvPicPr>
          <p:cNvPr id="5" name="Picture 4">
            <a:extLst>
              <a:ext uri="{FF2B5EF4-FFF2-40B4-BE49-F238E27FC236}">
                <a16:creationId xmlns:a16="http://schemas.microsoft.com/office/drawing/2014/main" xmlns="" id="{6A9F3FAC-9189-438A-B67E-2ADFF56C71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3886200"/>
            <a:ext cx="3771227" cy="2376899"/>
          </a:xfrm>
          <a:prstGeom prst="rect">
            <a:avLst/>
          </a:prstGeom>
        </p:spPr>
      </p:pic>
    </p:spTree>
    <p:extLst>
      <p:ext uri="{BB962C8B-B14F-4D97-AF65-F5344CB8AC3E}">
        <p14:creationId xmlns:p14="http://schemas.microsoft.com/office/powerpoint/2010/main" val="20438740"/>
      </p:ext>
    </p:extLst>
  </p:cSld>
  <p:clrMapOvr>
    <a:masterClrMapping/>
  </p:clrMapOvr>
  <p:transition xmlns:p14="http://schemas.microsoft.com/office/powerpoint/2010/mai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D0B029-F615-4FF9-8E12-AB4B3E8D076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 The Presentation Layer </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21A6D6BF-D8AE-4017-9C01-60278161DC6C}"/>
              </a:ext>
            </a:extLst>
          </p:cNvPr>
          <p:cNvSpPr>
            <a:spLocks noGrp="1"/>
          </p:cNvSpPr>
          <p:nvPr>
            <p:ph idx="1"/>
          </p:nvPr>
        </p:nvSpPr>
        <p:spPr/>
        <p:txBody>
          <a:bodyPr>
            <a:normAutofit fontScale="62500" lnSpcReduction="20000"/>
          </a:bodyPr>
          <a:lstStyle/>
          <a:p>
            <a:pPr>
              <a:buFont typeface="Wingdings" panose="05000000000000000000" pitchFamily="2" charset="2"/>
              <a:buChar char="Ø"/>
            </a:pPr>
            <a:r>
              <a:rPr lang="en-US" sz="1800" dirty="0"/>
              <a:t>the presentation layer, is responsible for how an application formats the data to be sent out onto the network. The presentation layer basically allows an application to read (or understand) the message. Examples of presentation layer functionality include: </a:t>
            </a:r>
          </a:p>
          <a:p>
            <a:pPr marL="0" indent="0">
              <a:buNone/>
            </a:pPr>
            <a:r>
              <a:rPr lang="en-US" sz="1800" dirty="0"/>
              <a:t>•   Encryption and decryption of a message for security</a:t>
            </a:r>
          </a:p>
          <a:p>
            <a:pPr marL="0" indent="0">
              <a:buNone/>
            </a:pPr>
            <a:r>
              <a:rPr lang="en-US" sz="1800" dirty="0"/>
              <a:t>•   Compression and expansion of a message so that it travels efficiently </a:t>
            </a:r>
          </a:p>
          <a:p>
            <a:pPr marL="0" indent="0">
              <a:buNone/>
            </a:pPr>
            <a:r>
              <a:rPr lang="en-US" sz="1800" dirty="0"/>
              <a:t>•   Graphics formatting </a:t>
            </a:r>
          </a:p>
          <a:p>
            <a:pPr marL="0" indent="0">
              <a:buNone/>
            </a:pPr>
            <a:r>
              <a:rPr lang="en-US" sz="1800" dirty="0"/>
              <a:t>•   Content translation </a:t>
            </a:r>
          </a:p>
          <a:p>
            <a:pPr marL="0" indent="0">
              <a:buNone/>
            </a:pPr>
            <a:r>
              <a:rPr lang="en-US" sz="1800" dirty="0"/>
              <a:t>•   System-specific translation</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000" b="1" dirty="0">
                <a:cs typeface="Arial" pitchFamily="34" charset="0"/>
              </a:rPr>
              <a:t>www.globalknowledge.com</a:t>
            </a:r>
            <a:endParaRPr lang="en-US" sz="1000" dirty="0"/>
          </a:p>
          <a:p>
            <a:pPr marL="0" indent="0">
              <a:buNone/>
            </a:pPr>
            <a:endParaRPr lang="en-IN" sz="1800" dirty="0"/>
          </a:p>
        </p:txBody>
      </p:sp>
      <p:pic>
        <p:nvPicPr>
          <p:cNvPr id="5" name="Picture 4">
            <a:extLst>
              <a:ext uri="{FF2B5EF4-FFF2-40B4-BE49-F238E27FC236}">
                <a16:creationId xmlns:a16="http://schemas.microsoft.com/office/drawing/2014/main" xmlns="" id="{D9632AB4-DB1F-4A35-89C6-5082D80919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3200400"/>
            <a:ext cx="4738898" cy="2667678"/>
          </a:xfrm>
          <a:prstGeom prst="rect">
            <a:avLst/>
          </a:prstGeom>
        </p:spPr>
      </p:pic>
    </p:spTree>
    <p:extLst>
      <p:ext uri="{BB962C8B-B14F-4D97-AF65-F5344CB8AC3E}">
        <p14:creationId xmlns:p14="http://schemas.microsoft.com/office/powerpoint/2010/main" val="1905713101"/>
      </p:ext>
    </p:extLst>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solidFill>
                  <a:schemeClr val="tx1"/>
                </a:solidFill>
              </a:rPr>
              <a:t>Types of Networks</a:t>
            </a:r>
          </a:p>
        </p:txBody>
      </p:sp>
      <p:sp>
        <p:nvSpPr>
          <p:cNvPr id="8195" name="Rectangle 3"/>
          <p:cNvSpPr>
            <a:spLocks noGrp="1" noChangeArrowheads="1"/>
          </p:cNvSpPr>
          <p:nvPr>
            <p:ph idx="1"/>
          </p:nvPr>
        </p:nvSpPr>
        <p:spPr/>
        <p:txBody>
          <a:bodyPr>
            <a:normAutofit fontScale="92500" lnSpcReduction="10000"/>
          </a:bodyPr>
          <a:lstStyle/>
          <a:p>
            <a:pPr eaLnBrk="1" hangingPunct="1"/>
            <a:r>
              <a:rPr lang="en-US" sz="2800" smtClean="0"/>
              <a:t>Various configurations, called topologies, have been used to administer LANs</a:t>
            </a:r>
            <a:endParaRPr lang="en-US" smtClean="0"/>
          </a:p>
          <a:p>
            <a:pPr lvl="1" eaLnBrk="1" hangingPunct="1">
              <a:spcBef>
                <a:spcPct val="50000"/>
              </a:spcBef>
            </a:pPr>
            <a:r>
              <a:rPr lang="en-US" sz="2400" b="1" smtClean="0">
                <a:solidFill>
                  <a:srgbClr val="3333FF"/>
                </a:solidFill>
              </a:rPr>
              <a:t>Ring topology</a:t>
            </a:r>
            <a:r>
              <a:rPr lang="en-US" sz="2400" smtClean="0"/>
              <a:t>   A configuration that connects all nodes in a closed loop on which messages travel in one direction</a:t>
            </a:r>
          </a:p>
          <a:p>
            <a:pPr lvl="1" eaLnBrk="1" hangingPunct="1">
              <a:spcBef>
                <a:spcPct val="50000"/>
              </a:spcBef>
            </a:pPr>
            <a:r>
              <a:rPr lang="en-US" sz="2400" b="1" smtClean="0">
                <a:solidFill>
                  <a:srgbClr val="3333FF"/>
                </a:solidFill>
              </a:rPr>
              <a:t>Star topology</a:t>
            </a:r>
            <a:r>
              <a:rPr lang="en-US" sz="2400" smtClean="0"/>
              <a:t>   A configuration that centers around one node to which all others are connected and through which all messages are sent</a:t>
            </a:r>
          </a:p>
          <a:p>
            <a:pPr lvl="1" eaLnBrk="1" hangingPunct="1">
              <a:spcBef>
                <a:spcPct val="50000"/>
              </a:spcBef>
            </a:pPr>
            <a:r>
              <a:rPr lang="en-US" sz="2400" b="1" smtClean="0">
                <a:solidFill>
                  <a:srgbClr val="3333FF"/>
                </a:solidFill>
              </a:rPr>
              <a:t>Bus topology</a:t>
            </a:r>
            <a:r>
              <a:rPr lang="en-US" sz="2400" smtClean="0"/>
              <a:t>    All nodes are connected to a single communication line that carries messages in both directions</a:t>
            </a: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2FDE1F-CDF0-4F92-875B-1003F6C8E10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 The Application Layer </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BF956771-DD36-4435-AD00-EE3F203B6ED3}"/>
              </a:ext>
            </a:extLst>
          </p:cNvPr>
          <p:cNvSpPr>
            <a:spLocks noGrp="1"/>
          </p:cNvSpPr>
          <p:nvPr>
            <p:ph idx="1"/>
          </p:nvPr>
        </p:nvSpPr>
        <p:spPr/>
        <p:txBody>
          <a:bodyPr>
            <a:normAutofit/>
          </a:bodyPr>
          <a:lstStyle/>
          <a:p>
            <a:pPr>
              <a:buFont typeface="Wingdings" panose="05000000000000000000" pitchFamily="2" charset="2"/>
              <a:buChar char="Ø"/>
            </a:pPr>
            <a:r>
              <a:rPr lang="en-US" sz="1800" dirty="0"/>
              <a:t>the application layer, provides an interface for the end user operating a device connected to a network. This layer is what the user sees, in terms of loading an application (such as Web browser or e-mail); that is, this application layer is the data the user views while using these applications. Examples of application layer functionality include: </a:t>
            </a:r>
          </a:p>
          <a:p>
            <a:pPr marL="0" indent="0">
              <a:buNone/>
            </a:pPr>
            <a:r>
              <a:rPr lang="en-US" sz="1800" dirty="0"/>
              <a:t>•    Support for file transfers</a:t>
            </a:r>
          </a:p>
          <a:p>
            <a:pPr marL="0" indent="0">
              <a:buNone/>
            </a:pPr>
            <a:r>
              <a:rPr lang="en-US" sz="1800" dirty="0"/>
              <a:t>•    Ability to print on a network </a:t>
            </a:r>
          </a:p>
          <a:p>
            <a:pPr marL="0" indent="0">
              <a:buNone/>
            </a:pPr>
            <a:r>
              <a:rPr lang="en-US" sz="1800" dirty="0"/>
              <a:t>•    Electronic mail</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pic>
        <p:nvPicPr>
          <p:cNvPr id="5" name="Picture 4">
            <a:extLst>
              <a:ext uri="{FF2B5EF4-FFF2-40B4-BE49-F238E27FC236}">
                <a16:creationId xmlns:a16="http://schemas.microsoft.com/office/drawing/2014/main" xmlns="" id="{B986741D-1723-48A8-BAD4-65A45CCC13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2400" y="3657599"/>
            <a:ext cx="5083426" cy="2651125"/>
          </a:xfrm>
          <a:prstGeom prst="rect">
            <a:avLst/>
          </a:prstGeom>
        </p:spPr>
      </p:pic>
    </p:spTree>
    <p:extLst>
      <p:ext uri="{BB962C8B-B14F-4D97-AF65-F5344CB8AC3E}">
        <p14:creationId xmlns:p14="http://schemas.microsoft.com/office/powerpoint/2010/main" val="902616848"/>
      </p:ext>
    </p:extLst>
  </p:cSld>
  <p:clrMapOvr>
    <a:masterClrMapping/>
  </p:clrMapOvr>
  <p:transition xmlns:p14="http://schemas.microsoft.com/office/powerpoint/2010/mai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3219450"/>
          </a:xfrm>
        </p:spPr>
        <p:txBody>
          <a:bodyPr/>
          <a:lstStyle/>
          <a:p>
            <a:r>
              <a:rPr lang="en-US" dirty="0" smtClean="0"/>
              <a:t>CHAPTER - 3</a:t>
            </a:r>
            <a:endParaRPr lang="en-US" dirty="0"/>
          </a:p>
        </p:txBody>
      </p:sp>
      <p:sp>
        <p:nvSpPr>
          <p:cNvPr id="3" name="Subtitle 2"/>
          <p:cNvSpPr>
            <a:spLocks noGrp="1"/>
          </p:cNvSpPr>
          <p:nvPr>
            <p:ph type="subTitle" idx="1"/>
          </p:nvPr>
        </p:nvSpPr>
        <p:spPr/>
        <p:txBody>
          <a:bodyPr/>
          <a:lstStyle/>
          <a:p>
            <a:r>
              <a:rPr lang="en-US" dirty="0" smtClean="0"/>
              <a:t>INTRODUCTION TO TCP/ IP</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TCP stands for transmission control protocol</a:t>
            </a:r>
          </a:p>
          <a:p>
            <a:endParaRPr lang="en-US" dirty="0"/>
          </a:p>
          <a:p>
            <a:r>
              <a:rPr lang="en-US" dirty="0" smtClean="0"/>
              <a:t>IP stands for Internet Protocol.</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TCP/IP</a:t>
            </a:r>
            <a:endParaRPr lang="en-US" dirty="0"/>
          </a:p>
        </p:txBody>
      </p:sp>
      <p:grpSp>
        <p:nvGrpSpPr>
          <p:cNvPr id="3" name="Group 4"/>
          <p:cNvGrpSpPr>
            <a:grpSpLocks noGrp="1"/>
          </p:cNvGrpSpPr>
          <p:nvPr/>
        </p:nvGrpSpPr>
        <p:grpSpPr bwMode="auto">
          <a:xfrm>
            <a:off x="457200" y="1600200"/>
            <a:ext cx="8229600" cy="4525963"/>
            <a:chOff x="192" y="960"/>
            <a:chExt cx="5088" cy="2676"/>
          </a:xfrm>
        </p:grpSpPr>
        <p:pic>
          <p:nvPicPr>
            <p:cNvPr id="5" name="Picture 5" descr="fig08"/>
            <p:cNvPicPr>
              <a:picLocks noChangeAspect="1" noChangeArrowheads="1"/>
            </p:cNvPicPr>
            <p:nvPr/>
          </p:nvPicPr>
          <p:blipFill>
            <a:blip r:embed="rId2"/>
            <a:srcRect/>
            <a:stretch>
              <a:fillRect/>
            </a:stretch>
          </p:blipFill>
          <p:spPr bwMode="auto">
            <a:xfrm>
              <a:off x="192" y="960"/>
              <a:ext cx="5088" cy="2676"/>
            </a:xfrm>
            <a:prstGeom prst="rect">
              <a:avLst/>
            </a:prstGeom>
            <a:noFill/>
          </p:spPr>
        </p:pic>
        <p:sp>
          <p:nvSpPr>
            <p:cNvPr id="6" name="Text Box 6"/>
            <p:cNvSpPr txBox="1">
              <a:spLocks noChangeArrowheads="1"/>
            </p:cNvSpPr>
            <p:nvPr/>
          </p:nvSpPr>
          <p:spPr bwMode="auto">
            <a:xfrm>
              <a:off x="480" y="1056"/>
              <a:ext cx="816" cy="115"/>
            </a:xfrm>
            <a:prstGeom prst="rect">
              <a:avLst/>
            </a:prstGeom>
            <a:solidFill>
              <a:schemeClr val="bg1"/>
            </a:solidFill>
            <a:ln w="9525">
              <a:noFill/>
              <a:miter lim="800000"/>
              <a:headEnd/>
              <a:tailEnd/>
            </a:ln>
            <a:effectLst/>
          </p:spPr>
          <p:txBody>
            <a:bodyPr lIns="0" tIns="0" rIns="0" bIns="0">
              <a:spAutoFit/>
            </a:bodyPr>
            <a:lstStyle/>
            <a:p>
              <a:pPr algn="ctr"/>
              <a:r>
                <a:rPr kumimoji="1" lang="en-US" altLang="ja-JP" sz="1200" b="1">
                  <a:latin typeface="Tahoma" pitchFamily="34" charset="0"/>
                  <a:ea typeface="ＭＳ Ｐゴシック" pitchFamily="50" charset="-128"/>
                </a:rPr>
                <a:t>OSI Model</a:t>
              </a:r>
            </a:p>
          </p:txBody>
        </p:sp>
        <p:sp>
          <p:nvSpPr>
            <p:cNvPr id="7" name="Text Box 7"/>
            <p:cNvSpPr txBox="1">
              <a:spLocks noChangeArrowheads="1"/>
            </p:cNvSpPr>
            <p:nvPr/>
          </p:nvSpPr>
          <p:spPr bwMode="auto">
            <a:xfrm>
              <a:off x="1680" y="1056"/>
              <a:ext cx="960" cy="115"/>
            </a:xfrm>
            <a:prstGeom prst="rect">
              <a:avLst/>
            </a:prstGeom>
            <a:solidFill>
              <a:schemeClr val="bg1"/>
            </a:solidFill>
            <a:ln w="9525">
              <a:noFill/>
              <a:miter lim="800000"/>
              <a:headEnd/>
              <a:tailEnd/>
            </a:ln>
            <a:effectLst/>
          </p:spPr>
          <p:txBody>
            <a:bodyPr lIns="0" tIns="0" rIns="0" bIns="0">
              <a:spAutoFit/>
            </a:bodyPr>
            <a:lstStyle/>
            <a:p>
              <a:pPr algn="ctr"/>
              <a:r>
                <a:rPr kumimoji="1" lang="en-US" altLang="ja-JP" sz="1200" b="1">
                  <a:latin typeface="Tahoma" pitchFamily="34" charset="0"/>
                  <a:ea typeface="ＭＳ Ｐゴシック" pitchFamily="50" charset="-128"/>
                </a:rPr>
                <a:t>TCP/IP Hierarchy</a:t>
              </a:r>
            </a:p>
          </p:txBody>
        </p:sp>
        <p:sp>
          <p:nvSpPr>
            <p:cNvPr id="8" name="Text Box 8"/>
            <p:cNvSpPr txBox="1">
              <a:spLocks noChangeArrowheads="1"/>
            </p:cNvSpPr>
            <p:nvPr/>
          </p:nvSpPr>
          <p:spPr bwMode="auto">
            <a:xfrm>
              <a:off x="3456" y="1056"/>
              <a:ext cx="960" cy="115"/>
            </a:xfrm>
            <a:prstGeom prst="rect">
              <a:avLst/>
            </a:prstGeom>
            <a:solidFill>
              <a:schemeClr val="bg1"/>
            </a:solidFill>
            <a:ln w="9525">
              <a:noFill/>
              <a:miter lim="800000"/>
              <a:headEnd/>
              <a:tailEnd/>
            </a:ln>
            <a:effectLst/>
          </p:spPr>
          <p:txBody>
            <a:bodyPr lIns="0" tIns="0" rIns="0" bIns="0">
              <a:spAutoFit/>
            </a:bodyPr>
            <a:lstStyle/>
            <a:p>
              <a:pPr algn="ctr"/>
              <a:r>
                <a:rPr kumimoji="1" lang="en-US" altLang="ja-JP" sz="1200" b="1">
                  <a:latin typeface="Tahoma" pitchFamily="34" charset="0"/>
                  <a:ea typeface="ＭＳ Ｐゴシック" pitchFamily="50" charset="-128"/>
                </a:rPr>
                <a:t>Protocols</a:t>
              </a:r>
            </a:p>
          </p:txBody>
        </p:sp>
        <p:sp>
          <p:nvSpPr>
            <p:cNvPr id="9" name="Text Box 9"/>
            <p:cNvSpPr txBox="1">
              <a:spLocks noChangeArrowheads="1"/>
            </p:cNvSpPr>
            <p:nvPr/>
          </p:nvSpPr>
          <p:spPr bwMode="auto">
            <a:xfrm>
              <a:off x="384" y="1306"/>
              <a:ext cx="1008" cy="230"/>
            </a:xfrm>
            <a:prstGeom prst="rect">
              <a:avLst/>
            </a:prstGeom>
            <a:solidFill>
              <a:schemeClr val="bg1"/>
            </a:solidFill>
            <a:ln w="9525">
              <a:noFill/>
              <a:miter lim="800000"/>
              <a:headEnd/>
              <a:tailEnd/>
            </a:ln>
            <a:effectLst/>
          </p:spPr>
          <p:txBody>
            <a:bodyPr lIns="0" tIns="0" rIns="0" bIns="0">
              <a:spAutoFit/>
            </a:bodyPr>
            <a:lstStyle/>
            <a:p>
              <a:pPr algn="ctr"/>
              <a:r>
                <a:rPr kumimoji="1" lang="en-US" altLang="ja-JP" sz="1200" b="1">
                  <a:latin typeface="Tahoma" pitchFamily="34" charset="0"/>
                  <a:ea typeface="ＭＳ Ｐゴシック" pitchFamily="50" charset="-128"/>
                </a:rPr>
                <a:t>7</a:t>
              </a:r>
              <a:r>
                <a:rPr kumimoji="1" lang="en-US" altLang="ja-JP" sz="1200" b="1" baseline="30000">
                  <a:latin typeface="Tahoma" pitchFamily="34" charset="0"/>
                  <a:ea typeface="ＭＳ Ｐゴシック" pitchFamily="50" charset="-128"/>
                </a:rPr>
                <a:t>th</a:t>
              </a:r>
            </a:p>
            <a:p>
              <a:pPr algn="ctr"/>
              <a:r>
                <a:rPr kumimoji="1" lang="en-US" altLang="ja-JP" sz="1200" b="1">
                  <a:latin typeface="Tahoma" pitchFamily="34" charset="0"/>
                  <a:ea typeface="ＭＳ Ｐゴシック" pitchFamily="50" charset="-128"/>
                </a:rPr>
                <a:t>Application Layer</a:t>
              </a:r>
            </a:p>
          </p:txBody>
        </p:sp>
        <p:sp>
          <p:nvSpPr>
            <p:cNvPr id="10" name="Text Box 10"/>
            <p:cNvSpPr txBox="1">
              <a:spLocks noChangeArrowheads="1"/>
            </p:cNvSpPr>
            <p:nvPr/>
          </p:nvSpPr>
          <p:spPr bwMode="auto">
            <a:xfrm>
              <a:off x="384" y="1632"/>
              <a:ext cx="1008" cy="230"/>
            </a:xfrm>
            <a:prstGeom prst="rect">
              <a:avLst/>
            </a:prstGeom>
            <a:solidFill>
              <a:schemeClr val="bg1"/>
            </a:solidFill>
            <a:ln w="9525">
              <a:noFill/>
              <a:miter lim="800000"/>
              <a:headEnd/>
              <a:tailEnd/>
            </a:ln>
            <a:effectLst/>
          </p:spPr>
          <p:txBody>
            <a:bodyPr lIns="0" tIns="0" rIns="0" bIns="0">
              <a:spAutoFit/>
            </a:bodyPr>
            <a:lstStyle/>
            <a:p>
              <a:pPr algn="ctr"/>
              <a:r>
                <a:rPr kumimoji="1" lang="en-US" altLang="ja-JP" sz="1200" b="1">
                  <a:latin typeface="Tahoma" pitchFamily="34" charset="0"/>
                  <a:ea typeface="ＭＳ Ｐゴシック" pitchFamily="50" charset="-128"/>
                </a:rPr>
                <a:t>6</a:t>
              </a:r>
              <a:r>
                <a:rPr kumimoji="1" lang="en-US" altLang="ja-JP" sz="1200" b="1" baseline="30000">
                  <a:latin typeface="Tahoma" pitchFamily="34" charset="0"/>
                  <a:ea typeface="ＭＳ Ｐゴシック" pitchFamily="50" charset="-128"/>
                </a:rPr>
                <a:t>th</a:t>
              </a:r>
            </a:p>
            <a:p>
              <a:pPr algn="ctr"/>
              <a:r>
                <a:rPr kumimoji="1" lang="en-US" altLang="ja-JP" sz="1200" b="1">
                  <a:latin typeface="Tahoma" pitchFamily="34" charset="0"/>
                  <a:ea typeface="ＭＳ Ｐゴシック" pitchFamily="50" charset="-128"/>
                </a:rPr>
                <a:t>Presentation Layer</a:t>
              </a:r>
            </a:p>
          </p:txBody>
        </p:sp>
        <p:sp>
          <p:nvSpPr>
            <p:cNvPr id="11" name="Text Box 11"/>
            <p:cNvSpPr txBox="1">
              <a:spLocks noChangeArrowheads="1"/>
            </p:cNvSpPr>
            <p:nvPr/>
          </p:nvSpPr>
          <p:spPr bwMode="auto">
            <a:xfrm>
              <a:off x="384" y="1944"/>
              <a:ext cx="1008" cy="230"/>
            </a:xfrm>
            <a:prstGeom prst="rect">
              <a:avLst/>
            </a:prstGeom>
            <a:solidFill>
              <a:schemeClr val="bg1"/>
            </a:solidFill>
            <a:ln w="9525">
              <a:noFill/>
              <a:miter lim="800000"/>
              <a:headEnd/>
              <a:tailEnd/>
            </a:ln>
            <a:effectLst/>
          </p:spPr>
          <p:txBody>
            <a:bodyPr lIns="0" tIns="0" rIns="0" bIns="0">
              <a:spAutoFit/>
            </a:bodyPr>
            <a:lstStyle/>
            <a:p>
              <a:pPr algn="ctr"/>
              <a:r>
                <a:rPr kumimoji="1" lang="en-US" altLang="ja-JP" sz="1200" b="1">
                  <a:latin typeface="Tahoma" pitchFamily="34" charset="0"/>
                  <a:ea typeface="ＭＳ Ｐゴシック" pitchFamily="50" charset="-128"/>
                </a:rPr>
                <a:t>5</a:t>
              </a:r>
              <a:r>
                <a:rPr kumimoji="1" lang="en-US" altLang="ja-JP" sz="1200" b="1" baseline="30000">
                  <a:latin typeface="Tahoma" pitchFamily="34" charset="0"/>
                  <a:ea typeface="ＭＳ Ｐゴシック" pitchFamily="50" charset="-128"/>
                </a:rPr>
                <a:t>th</a:t>
              </a:r>
            </a:p>
            <a:p>
              <a:pPr algn="ctr"/>
              <a:r>
                <a:rPr kumimoji="1" lang="en-US" altLang="ja-JP" sz="1200" b="1">
                  <a:latin typeface="Tahoma" pitchFamily="34" charset="0"/>
                  <a:ea typeface="ＭＳ Ｐゴシック" pitchFamily="50" charset="-128"/>
                </a:rPr>
                <a:t>Session Layer</a:t>
              </a:r>
            </a:p>
          </p:txBody>
        </p:sp>
        <p:sp>
          <p:nvSpPr>
            <p:cNvPr id="12" name="Text Box 12"/>
            <p:cNvSpPr txBox="1">
              <a:spLocks noChangeArrowheads="1"/>
            </p:cNvSpPr>
            <p:nvPr/>
          </p:nvSpPr>
          <p:spPr bwMode="auto">
            <a:xfrm>
              <a:off x="384" y="2264"/>
              <a:ext cx="1008" cy="230"/>
            </a:xfrm>
            <a:prstGeom prst="rect">
              <a:avLst/>
            </a:prstGeom>
            <a:solidFill>
              <a:schemeClr val="bg1"/>
            </a:solidFill>
            <a:ln w="9525">
              <a:noFill/>
              <a:miter lim="800000"/>
              <a:headEnd/>
              <a:tailEnd/>
            </a:ln>
            <a:effectLst/>
          </p:spPr>
          <p:txBody>
            <a:bodyPr lIns="0" tIns="0" rIns="0" bIns="0">
              <a:spAutoFit/>
            </a:bodyPr>
            <a:lstStyle/>
            <a:p>
              <a:pPr algn="ctr"/>
              <a:r>
                <a:rPr kumimoji="1" lang="en-US" altLang="ja-JP" sz="1200" b="1">
                  <a:latin typeface="Tahoma" pitchFamily="34" charset="0"/>
                  <a:ea typeface="ＭＳ Ｐゴシック" pitchFamily="50" charset="-128"/>
                </a:rPr>
                <a:t>4</a:t>
              </a:r>
              <a:r>
                <a:rPr kumimoji="1" lang="en-US" altLang="ja-JP" sz="1200" b="1" baseline="30000">
                  <a:latin typeface="Tahoma" pitchFamily="34" charset="0"/>
                  <a:ea typeface="ＭＳ Ｐゴシック" pitchFamily="50" charset="-128"/>
                </a:rPr>
                <a:t>th</a:t>
              </a:r>
            </a:p>
            <a:p>
              <a:pPr algn="ctr"/>
              <a:r>
                <a:rPr kumimoji="1" lang="en-US" altLang="ja-JP" sz="1200" b="1">
                  <a:latin typeface="Tahoma" pitchFamily="34" charset="0"/>
                  <a:ea typeface="ＭＳ Ｐゴシック" pitchFamily="50" charset="-128"/>
                </a:rPr>
                <a:t>Transport Layer</a:t>
              </a:r>
            </a:p>
          </p:txBody>
        </p:sp>
        <p:sp>
          <p:nvSpPr>
            <p:cNvPr id="13" name="Text Box 13"/>
            <p:cNvSpPr txBox="1">
              <a:spLocks noChangeArrowheads="1"/>
            </p:cNvSpPr>
            <p:nvPr/>
          </p:nvSpPr>
          <p:spPr bwMode="auto">
            <a:xfrm>
              <a:off x="384" y="2592"/>
              <a:ext cx="1008" cy="230"/>
            </a:xfrm>
            <a:prstGeom prst="rect">
              <a:avLst/>
            </a:prstGeom>
            <a:solidFill>
              <a:schemeClr val="bg1"/>
            </a:solidFill>
            <a:ln w="9525">
              <a:noFill/>
              <a:miter lim="800000"/>
              <a:headEnd/>
              <a:tailEnd/>
            </a:ln>
            <a:effectLst/>
          </p:spPr>
          <p:txBody>
            <a:bodyPr lIns="0" tIns="0" rIns="0" bIns="0">
              <a:spAutoFit/>
            </a:bodyPr>
            <a:lstStyle/>
            <a:p>
              <a:pPr algn="ctr"/>
              <a:r>
                <a:rPr kumimoji="1" lang="en-US" altLang="ja-JP" sz="1200" b="1">
                  <a:latin typeface="Tahoma" pitchFamily="34" charset="0"/>
                  <a:ea typeface="ＭＳ Ｐゴシック" pitchFamily="50" charset="-128"/>
                </a:rPr>
                <a:t>3</a:t>
              </a:r>
              <a:r>
                <a:rPr kumimoji="1" lang="en-US" altLang="ja-JP" sz="1200" b="1" baseline="30000">
                  <a:latin typeface="Tahoma" pitchFamily="34" charset="0"/>
                  <a:ea typeface="ＭＳ Ｐゴシック" pitchFamily="50" charset="-128"/>
                </a:rPr>
                <a:t>rd</a:t>
              </a:r>
            </a:p>
            <a:p>
              <a:pPr algn="ctr"/>
              <a:r>
                <a:rPr kumimoji="1" lang="en-US" altLang="ja-JP" sz="1200" b="1">
                  <a:latin typeface="Tahoma" pitchFamily="34" charset="0"/>
                  <a:ea typeface="ＭＳ Ｐゴシック" pitchFamily="50" charset="-128"/>
                </a:rPr>
                <a:t>Network Layer</a:t>
              </a:r>
            </a:p>
          </p:txBody>
        </p:sp>
        <p:sp>
          <p:nvSpPr>
            <p:cNvPr id="14" name="Text Box 14"/>
            <p:cNvSpPr txBox="1">
              <a:spLocks noChangeArrowheads="1"/>
            </p:cNvSpPr>
            <p:nvPr/>
          </p:nvSpPr>
          <p:spPr bwMode="auto">
            <a:xfrm>
              <a:off x="384" y="2912"/>
              <a:ext cx="1008" cy="230"/>
            </a:xfrm>
            <a:prstGeom prst="rect">
              <a:avLst/>
            </a:prstGeom>
            <a:solidFill>
              <a:schemeClr val="bg1"/>
            </a:solidFill>
            <a:ln w="9525">
              <a:noFill/>
              <a:miter lim="800000"/>
              <a:headEnd/>
              <a:tailEnd/>
            </a:ln>
            <a:effectLst/>
          </p:spPr>
          <p:txBody>
            <a:bodyPr lIns="0" tIns="0" rIns="0" bIns="0">
              <a:spAutoFit/>
            </a:bodyPr>
            <a:lstStyle/>
            <a:p>
              <a:pPr algn="ctr"/>
              <a:r>
                <a:rPr kumimoji="1" lang="en-US" altLang="ja-JP" sz="1200" b="1">
                  <a:latin typeface="Tahoma" pitchFamily="34" charset="0"/>
                  <a:ea typeface="ＭＳ Ｐゴシック" pitchFamily="50" charset="-128"/>
                </a:rPr>
                <a:t>2</a:t>
              </a:r>
              <a:r>
                <a:rPr kumimoji="1" lang="en-US" altLang="ja-JP" sz="1200" b="1" baseline="30000">
                  <a:latin typeface="Tahoma" pitchFamily="34" charset="0"/>
                  <a:ea typeface="ＭＳ Ｐゴシック" pitchFamily="50" charset="-128"/>
                </a:rPr>
                <a:t>nd</a:t>
              </a:r>
            </a:p>
            <a:p>
              <a:pPr algn="ctr"/>
              <a:r>
                <a:rPr kumimoji="1" lang="en-US" altLang="ja-JP" sz="1200" b="1">
                  <a:latin typeface="Tahoma" pitchFamily="34" charset="0"/>
                  <a:ea typeface="ＭＳ Ｐゴシック" pitchFamily="50" charset="-128"/>
                </a:rPr>
                <a:t>Link Layer</a:t>
              </a:r>
            </a:p>
          </p:txBody>
        </p:sp>
        <p:sp>
          <p:nvSpPr>
            <p:cNvPr id="15" name="Text Box 15"/>
            <p:cNvSpPr txBox="1">
              <a:spLocks noChangeArrowheads="1"/>
            </p:cNvSpPr>
            <p:nvPr/>
          </p:nvSpPr>
          <p:spPr bwMode="auto">
            <a:xfrm>
              <a:off x="384" y="3248"/>
              <a:ext cx="1008" cy="230"/>
            </a:xfrm>
            <a:prstGeom prst="rect">
              <a:avLst/>
            </a:prstGeom>
            <a:solidFill>
              <a:schemeClr val="bg1"/>
            </a:solidFill>
            <a:ln w="9525">
              <a:noFill/>
              <a:miter lim="800000"/>
              <a:headEnd/>
              <a:tailEnd/>
            </a:ln>
            <a:effectLst/>
          </p:spPr>
          <p:txBody>
            <a:bodyPr lIns="0" tIns="0" rIns="0" bIns="0">
              <a:spAutoFit/>
            </a:bodyPr>
            <a:lstStyle/>
            <a:p>
              <a:pPr algn="ctr"/>
              <a:r>
                <a:rPr kumimoji="1" lang="en-US" altLang="ja-JP" sz="1200" b="1">
                  <a:latin typeface="Tahoma" pitchFamily="34" charset="0"/>
                  <a:ea typeface="ＭＳ Ｐゴシック" pitchFamily="50" charset="-128"/>
                </a:rPr>
                <a:t>1</a:t>
              </a:r>
              <a:r>
                <a:rPr kumimoji="1" lang="en-US" altLang="ja-JP" sz="1200" b="1" baseline="30000">
                  <a:latin typeface="Tahoma" pitchFamily="34" charset="0"/>
                  <a:ea typeface="ＭＳ Ｐゴシック" pitchFamily="50" charset="-128"/>
                </a:rPr>
                <a:t>st</a:t>
              </a:r>
            </a:p>
            <a:p>
              <a:pPr algn="ctr"/>
              <a:r>
                <a:rPr kumimoji="1" lang="en-US" altLang="ja-JP" sz="1200" b="1">
                  <a:latin typeface="Tahoma" pitchFamily="34" charset="0"/>
                  <a:ea typeface="ＭＳ Ｐゴシック" pitchFamily="50" charset="-128"/>
                </a:rPr>
                <a:t>Physical Layer</a:t>
              </a:r>
            </a:p>
          </p:txBody>
        </p:sp>
        <p:sp>
          <p:nvSpPr>
            <p:cNvPr id="16" name="Text Box 16"/>
            <p:cNvSpPr txBox="1">
              <a:spLocks noChangeArrowheads="1"/>
            </p:cNvSpPr>
            <p:nvPr/>
          </p:nvSpPr>
          <p:spPr bwMode="auto">
            <a:xfrm>
              <a:off x="1632" y="1679"/>
              <a:ext cx="960" cy="231"/>
            </a:xfrm>
            <a:prstGeom prst="rect">
              <a:avLst/>
            </a:prstGeom>
            <a:solidFill>
              <a:schemeClr val="bg1"/>
            </a:solidFill>
            <a:ln w="9525">
              <a:noFill/>
              <a:miter lim="800000"/>
              <a:headEnd/>
              <a:tailEnd/>
            </a:ln>
            <a:effectLst/>
          </p:spPr>
          <p:txBody>
            <a:bodyPr tIns="91440" bIns="91440">
              <a:spAutoFit/>
            </a:bodyPr>
            <a:lstStyle/>
            <a:p>
              <a:pPr algn="ctr"/>
              <a:r>
                <a:rPr kumimoji="1" lang="en-US" altLang="ja-JP" sz="1200" b="1">
                  <a:latin typeface="Tahoma" pitchFamily="34" charset="0"/>
                  <a:ea typeface="ＭＳ Ｐゴシック" pitchFamily="50" charset="-128"/>
                </a:rPr>
                <a:t>Application Layer</a:t>
              </a:r>
            </a:p>
          </p:txBody>
        </p:sp>
        <p:sp>
          <p:nvSpPr>
            <p:cNvPr id="17" name="Text Box 17"/>
            <p:cNvSpPr txBox="1">
              <a:spLocks noChangeArrowheads="1"/>
            </p:cNvSpPr>
            <p:nvPr/>
          </p:nvSpPr>
          <p:spPr bwMode="auto">
            <a:xfrm>
              <a:off x="1632" y="2271"/>
              <a:ext cx="960" cy="231"/>
            </a:xfrm>
            <a:prstGeom prst="rect">
              <a:avLst/>
            </a:prstGeom>
            <a:solidFill>
              <a:schemeClr val="bg1"/>
            </a:solidFill>
            <a:ln w="9525">
              <a:noFill/>
              <a:miter lim="800000"/>
              <a:headEnd/>
              <a:tailEnd/>
            </a:ln>
            <a:effectLst/>
          </p:spPr>
          <p:txBody>
            <a:bodyPr tIns="91440" bIns="91440">
              <a:spAutoFit/>
            </a:bodyPr>
            <a:lstStyle/>
            <a:p>
              <a:pPr algn="ctr"/>
              <a:r>
                <a:rPr kumimoji="1" lang="en-US" altLang="ja-JP" sz="1200" b="1">
                  <a:latin typeface="Tahoma" pitchFamily="34" charset="0"/>
                  <a:ea typeface="ＭＳ Ｐゴシック" pitchFamily="50" charset="-128"/>
                </a:rPr>
                <a:t>Transport Layer</a:t>
              </a:r>
            </a:p>
          </p:txBody>
        </p:sp>
        <p:sp>
          <p:nvSpPr>
            <p:cNvPr id="18" name="Text Box 18"/>
            <p:cNvSpPr txBox="1">
              <a:spLocks noChangeArrowheads="1"/>
            </p:cNvSpPr>
            <p:nvPr/>
          </p:nvSpPr>
          <p:spPr bwMode="auto">
            <a:xfrm>
              <a:off x="1632" y="2591"/>
              <a:ext cx="960" cy="231"/>
            </a:xfrm>
            <a:prstGeom prst="rect">
              <a:avLst/>
            </a:prstGeom>
            <a:solidFill>
              <a:schemeClr val="bg1"/>
            </a:solidFill>
            <a:ln w="9525">
              <a:noFill/>
              <a:miter lim="800000"/>
              <a:headEnd/>
              <a:tailEnd/>
            </a:ln>
            <a:effectLst/>
          </p:spPr>
          <p:txBody>
            <a:bodyPr tIns="91440" bIns="91440">
              <a:spAutoFit/>
            </a:bodyPr>
            <a:lstStyle/>
            <a:p>
              <a:pPr algn="ctr"/>
              <a:r>
                <a:rPr kumimoji="1" lang="en-US" altLang="ja-JP" sz="1200" b="1">
                  <a:latin typeface="Tahoma" pitchFamily="34" charset="0"/>
                  <a:ea typeface="ＭＳ Ｐゴシック" pitchFamily="50" charset="-128"/>
                </a:rPr>
                <a:t>Network Layer</a:t>
              </a:r>
            </a:p>
          </p:txBody>
        </p:sp>
        <p:sp>
          <p:nvSpPr>
            <p:cNvPr id="19" name="Text Box 19"/>
            <p:cNvSpPr txBox="1">
              <a:spLocks noChangeArrowheads="1"/>
            </p:cNvSpPr>
            <p:nvPr/>
          </p:nvSpPr>
          <p:spPr bwMode="auto">
            <a:xfrm>
              <a:off x="1632" y="3096"/>
              <a:ext cx="960" cy="231"/>
            </a:xfrm>
            <a:prstGeom prst="rect">
              <a:avLst/>
            </a:prstGeom>
            <a:solidFill>
              <a:schemeClr val="bg1"/>
            </a:solidFill>
            <a:ln w="9525">
              <a:noFill/>
              <a:miter lim="800000"/>
              <a:headEnd/>
              <a:tailEnd/>
            </a:ln>
            <a:effectLst/>
          </p:spPr>
          <p:txBody>
            <a:bodyPr tIns="91440" bIns="91440">
              <a:spAutoFit/>
            </a:bodyPr>
            <a:lstStyle/>
            <a:p>
              <a:pPr algn="ctr"/>
              <a:r>
                <a:rPr kumimoji="1" lang="en-US" altLang="ja-JP" sz="1200" b="1">
                  <a:latin typeface="Tahoma" pitchFamily="34" charset="0"/>
                  <a:ea typeface="ＭＳ Ｐゴシック" pitchFamily="50" charset="-128"/>
                </a:rPr>
                <a:t>Link Layer</a:t>
              </a:r>
            </a:p>
          </p:txBody>
        </p: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DESCRIPTION OF TCP/IP LAYER</a:t>
            </a:r>
            <a:endParaRPr lang="en-US" dirty="0"/>
          </a:p>
        </p:txBody>
      </p:sp>
      <p:sp>
        <p:nvSpPr>
          <p:cNvPr id="3" name="Content Placeholder 2"/>
          <p:cNvSpPr>
            <a:spLocks noGrp="1"/>
          </p:cNvSpPr>
          <p:nvPr>
            <p:ph idx="1"/>
          </p:nvPr>
        </p:nvSpPr>
        <p:spPr/>
        <p:txBody>
          <a:bodyPr/>
          <a:lstStyle/>
          <a:p>
            <a:pPr>
              <a:buNone/>
            </a:pPr>
            <a:r>
              <a:rPr lang="en-US" dirty="0" smtClean="0"/>
              <a:t>TCP/IP model has four layers:</a:t>
            </a:r>
          </a:p>
          <a:p>
            <a:pPr>
              <a:buNone/>
            </a:pPr>
            <a:endParaRPr lang="en-US" dirty="0" smtClean="0"/>
          </a:p>
          <a:p>
            <a:r>
              <a:rPr lang="en-US" dirty="0" smtClean="0"/>
              <a:t>HOST TO HOST NETWORK LAYER</a:t>
            </a:r>
          </a:p>
          <a:p>
            <a:r>
              <a:rPr lang="en-US" dirty="0" smtClean="0"/>
              <a:t>INTERNET LAYER</a:t>
            </a:r>
          </a:p>
          <a:p>
            <a:r>
              <a:rPr lang="en-US" dirty="0" smtClean="0"/>
              <a:t>TRANSPORT LAYER</a:t>
            </a:r>
          </a:p>
          <a:p>
            <a:r>
              <a:rPr lang="en-US" dirty="0" smtClean="0"/>
              <a:t>APPLICATION LAYER</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 BETWEEN OSI AND TCP/IP </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Key Differences between TCP/IP and OSI Model</a:t>
            </a:r>
          </a:p>
          <a:p>
            <a:r>
              <a:rPr lang="en-US" dirty="0" smtClean="0"/>
              <a:t>TCP/IP is a client-server model, i.e. when the client requests for service it is provided by the server. Whereas, OSI is a conceptual model.</a:t>
            </a:r>
          </a:p>
          <a:p>
            <a:r>
              <a:rPr lang="en-US" dirty="0" smtClean="0"/>
              <a:t>TCP/IP is a standard protocol used for every network including the Internet, whereas, OSI is not a protocol but a reference model used for understanding and designing the system architecture.</a:t>
            </a:r>
          </a:p>
          <a:p>
            <a:r>
              <a:rPr lang="en-US" dirty="0" smtClean="0"/>
              <a:t>TCP/IP is a four layered model, whereas, OSI has seven layers.</a:t>
            </a:r>
          </a:p>
          <a:p>
            <a:r>
              <a:rPr lang="en-US" dirty="0" smtClean="0"/>
              <a:t>TCP/IP follows Vertical approach. On the other hand, OSI Model supports Horizontal approach.</a:t>
            </a:r>
          </a:p>
          <a:p>
            <a:r>
              <a:rPr lang="en-US" dirty="0" smtClean="0"/>
              <a:t>TCP/IP is Tangible, whereas, OSI is not.</a:t>
            </a:r>
          </a:p>
          <a:p>
            <a:r>
              <a:rPr lang="en-US" dirty="0" smtClean="0"/>
              <a:t>TCP/IP follows top to bottom approach, whereas, OSI Model follows a bottom-up approach.</a:t>
            </a:r>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a:t>
            </a:r>
            <a:endParaRPr lang="en-US" dirty="0"/>
          </a:p>
        </p:txBody>
      </p:sp>
      <p:sp>
        <p:nvSpPr>
          <p:cNvPr id="3" name="Content Placeholder 2"/>
          <p:cNvSpPr>
            <a:spLocks noGrp="1"/>
          </p:cNvSpPr>
          <p:nvPr>
            <p:ph idx="1"/>
          </p:nvPr>
        </p:nvSpPr>
        <p:spPr/>
        <p:txBody>
          <a:bodyPr/>
          <a:lstStyle/>
          <a:p>
            <a:r>
              <a:rPr lang="en-US" dirty="0" smtClean="0"/>
              <a:t>PHYSICAL  ADDRESSING</a:t>
            </a:r>
          </a:p>
          <a:p>
            <a:endParaRPr lang="en-US" dirty="0"/>
          </a:p>
          <a:p>
            <a:r>
              <a:rPr lang="en-US" dirty="0" smtClean="0"/>
              <a:t>LOGICAL ADDRESSING</a:t>
            </a:r>
          </a:p>
          <a:p>
            <a:endParaRPr lang="en-US" dirty="0" smtClean="0"/>
          </a:p>
          <a:p>
            <a:r>
              <a:rPr lang="en-US" dirty="0" smtClean="0"/>
              <a:t>IP ADDRESSING.</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ADDRESSING</a:t>
            </a:r>
            <a:endParaRPr lang="en-US" dirty="0"/>
          </a:p>
        </p:txBody>
      </p:sp>
      <p:sp>
        <p:nvSpPr>
          <p:cNvPr id="3" name="Content Placeholder 2"/>
          <p:cNvSpPr>
            <a:spLocks noGrp="1"/>
          </p:cNvSpPr>
          <p:nvPr>
            <p:ph idx="1"/>
          </p:nvPr>
        </p:nvSpPr>
        <p:spPr/>
        <p:txBody>
          <a:bodyPr/>
          <a:lstStyle/>
          <a:p>
            <a:endParaRPr lang="en-US" dirty="0" smtClean="0"/>
          </a:p>
          <a:p>
            <a:r>
              <a:rPr lang="en-US" dirty="0" smtClean="0"/>
              <a:t>The address assigned to a network interface card by the original manufacturer or by the network administrator is called physical address or hardware address.</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PHYSICAL ADDRESSES</a:t>
            </a:r>
            <a:endParaRPr lang="en-US" dirty="0"/>
          </a:p>
        </p:txBody>
      </p:sp>
      <p:sp>
        <p:nvSpPr>
          <p:cNvPr id="3" name="Content Placeholder 2"/>
          <p:cNvSpPr>
            <a:spLocks noGrp="1"/>
          </p:cNvSpPr>
          <p:nvPr>
            <p:ph idx="1"/>
          </p:nvPr>
        </p:nvSpPr>
        <p:spPr/>
        <p:txBody>
          <a:bodyPr/>
          <a:lstStyle/>
          <a:p>
            <a:r>
              <a:rPr lang="en-US" dirty="0" smtClean="0"/>
              <a:t>UNICAST ADDRESS</a:t>
            </a:r>
          </a:p>
          <a:p>
            <a:endParaRPr lang="en-US" dirty="0" smtClean="0"/>
          </a:p>
          <a:p>
            <a:r>
              <a:rPr lang="en-US" dirty="0" smtClean="0"/>
              <a:t>MULTICAST ADDRESS</a:t>
            </a:r>
          </a:p>
          <a:p>
            <a:endParaRPr lang="en-US" dirty="0" smtClean="0"/>
          </a:p>
          <a:p>
            <a:r>
              <a:rPr lang="en-US" dirty="0" smtClean="0"/>
              <a:t>BROADCAST ADDRESS</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Description of physical address types:</a:t>
            </a:r>
            <a:endParaRPr lang="en-US" dirty="0"/>
          </a:p>
        </p:txBody>
      </p:sp>
      <p:sp>
        <p:nvSpPr>
          <p:cNvPr id="3" name="Content Placeholder 2"/>
          <p:cNvSpPr>
            <a:spLocks noGrp="1"/>
          </p:cNvSpPr>
          <p:nvPr>
            <p:ph idx="1"/>
          </p:nvPr>
        </p:nvSpPr>
        <p:spPr>
          <a:xfrm>
            <a:off x="533400" y="1828800"/>
            <a:ext cx="8153400" cy="4297363"/>
          </a:xfrm>
        </p:spPr>
        <p:txBody>
          <a:bodyPr>
            <a:normAutofit fontScale="92500"/>
          </a:bodyPr>
          <a:lstStyle/>
          <a:p>
            <a:pPr algn="just"/>
            <a:r>
              <a:rPr lang="en-US" dirty="0" smtClean="0"/>
              <a:t>UNICAST ADDRESS are permanently assigned to the network interface card(NIC) and are unique for machine.</a:t>
            </a:r>
          </a:p>
          <a:p>
            <a:pPr algn="just"/>
            <a:endParaRPr lang="en-US" dirty="0" smtClean="0"/>
          </a:p>
          <a:p>
            <a:pPr algn="just"/>
            <a:r>
              <a:rPr lang="en-US" dirty="0" smtClean="0"/>
              <a:t>MULICAST ADDRESSES are the addresses given to a group of hosts instead of single host.</a:t>
            </a:r>
          </a:p>
          <a:p>
            <a:pPr algn="just"/>
            <a:endParaRPr lang="en-US" dirty="0"/>
          </a:p>
          <a:p>
            <a:pPr algn="just"/>
            <a:r>
              <a:rPr lang="en-US" dirty="0" smtClean="0"/>
              <a:t>BROADCAST ADDRESSES is an address, which if given in datagram, the message is communicated to all hosts in a network.</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solidFill>
                  <a:schemeClr val="tx1"/>
                </a:solidFill>
              </a:rPr>
              <a:t>Types of Networks</a:t>
            </a:r>
          </a:p>
        </p:txBody>
      </p:sp>
      <p:sp>
        <p:nvSpPr>
          <p:cNvPr id="9220" name="Rectangle 6"/>
          <p:cNvSpPr>
            <a:spLocks noGrp="1" noChangeArrowheads="1"/>
          </p:cNvSpPr>
          <p:nvPr>
            <p:ph idx="1"/>
          </p:nvPr>
        </p:nvSpPr>
        <p:spPr>
          <a:xfrm>
            <a:off x="457200" y="5715000"/>
            <a:ext cx="8229600" cy="990600"/>
          </a:xfrm>
        </p:spPr>
        <p:txBody>
          <a:bodyPr/>
          <a:lstStyle/>
          <a:p>
            <a:pPr eaLnBrk="1" hangingPunct="1"/>
            <a:r>
              <a:rPr lang="en-US" sz="2400" smtClean="0"/>
              <a:t>A bus technology called </a:t>
            </a:r>
            <a:r>
              <a:rPr lang="en-US" sz="2400" b="1" smtClean="0">
                <a:solidFill>
                  <a:srgbClr val="3333FF"/>
                </a:solidFill>
              </a:rPr>
              <a:t>Ethernet</a:t>
            </a:r>
            <a:r>
              <a:rPr lang="en-US" sz="2400" smtClean="0"/>
              <a:t> has become the industry standard for local-area networks</a:t>
            </a:r>
          </a:p>
        </p:txBody>
      </p:sp>
      <p:pic>
        <p:nvPicPr>
          <p:cNvPr id="9219" name="Picture 4" descr="c15f02"/>
          <p:cNvPicPr preferRelativeResize="0">
            <a:picLocks noChangeAspect="1" noChangeArrowheads="1"/>
          </p:cNvPicPr>
          <p:nvPr/>
        </p:nvPicPr>
        <p:blipFill>
          <a:blip r:embed="rId2"/>
          <a:srcRect/>
          <a:stretch>
            <a:fillRect/>
          </a:stretch>
        </p:blipFill>
        <p:spPr bwMode="auto">
          <a:xfrm>
            <a:off x="228600" y="1447800"/>
            <a:ext cx="8686800" cy="3765550"/>
          </a:xfrm>
          <a:prstGeom prst="rect">
            <a:avLst/>
          </a:prstGeom>
          <a:noFill/>
          <a:ln w="9525">
            <a:noFill/>
            <a:miter lim="800000"/>
            <a:headEnd/>
            <a:tailEnd/>
          </a:ln>
        </p:spPr>
      </p:pic>
      <p:sp>
        <p:nvSpPr>
          <p:cNvPr id="9221" name="Text Box 7"/>
          <p:cNvSpPr txBox="1">
            <a:spLocks noChangeArrowheads="1"/>
          </p:cNvSpPr>
          <p:nvPr/>
        </p:nvSpPr>
        <p:spPr bwMode="auto">
          <a:xfrm>
            <a:off x="228600" y="5410200"/>
            <a:ext cx="2719388" cy="307975"/>
          </a:xfrm>
          <a:prstGeom prst="rect">
            <a:avLst/>
          </a:prstGeom>
          <a:noFill/>
          <a:ln w="9525">
            <a:noFill/>
            <a:miter lim="800000"/>
            <a:headEnd/>
            <a:tailEnd/>
          </a:ln>
        </p:spPr>
        <p:txBody>
          <a:bodyPr wrap="none">
            <a:spAutoFit/>
          </a:bodyPr>
          <a:lstStyle/>
          <a:p>
            <a:r>
              <a:rPr lang="en-US" altLang="en-US" sz="1400" b="1">
                <a:solidFill>
                  <a:srgbClr val="327CB8"/>
                </a:solidFill>
                <a:latin typeface="Arial" charset="0"/>
              </a:rPr>
              <a:t>  </a:t>
            </a:r>
            <a:r>
              <a:rPr lang="en-US" altLang="en-US" sz="1400" b="1">
                <a:latin typeface="Arial" charset="0"/>
              </a:rPr>
              <a:t>Various network topologies</a:t>
            </a: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ADDRESSING</a:t>
            </a:r>
            <a:endParaRPr lang="en-US" dirty="0"/>
          </a:p>
        </p:txBody>
      </p:sp>
      <p:sp>
        <p:nvSpPr>
          <p:cNvPr id="3" name="Content Placeholder 2"/>
          <p:cNvSpPr>
            <a:spLocks noGrp="1"/>
          </p:cNvSpPr>
          <p:nvPr>
            <p:ph idx="1"/>
          </p:nvPr>
        </p:nvSpPr>
        <p:spPr/>
        <p:txBody>
          <a:bodyPr/>
          <a:lstStyle/>
          <a:p>
            <a:endParaRPr lang="en-US" dirty="0" smtClean="0"/>
          </a:p>
          <a:p>
            <a:r>
              <a:rPr lang="en-US" dirty="0" smtClean="0"/>
              <a:t>All logical address is the address which is allocated to an item and can be viewed from perspective of an application program</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ADDRESSING</a:t>
            </a:r>
            <a:endParaRPr lang="en-US" dirty="0"/>
          </a:p>
        </p:txBody>
      </p:sp>
      <p:sp>
        <p:nvSpPr>
          <p:cNvPr id="3" name="Content Placeholder 2"/>
          <p:cNvSpPr>
            <a:spLocks noGrp="1"/>
          </p:cNvSpPr>
          <p:nvPr>
            <p:ph idx="1"/>
          </p:nvPr>
        </p:nvSpPr>
        <p:spPr/>
        <p:txBody>
          <a:bodyPr/>
          <a:lstStyle/>
          <a:p>
            <a:pPr>
              <a:buNone/>
            </a:pPr>
            <a:r>
              <a:rPr lang="en-US" dirty="0" smtClean="0"/>
              <a:t>The IP address format contains three fields:</a:t>
            </a:r>
          </a:p>
          <a:p>
            <a:endParaRPr lang="en-US" dirty="0" smtClean="0"/>
          </a:p>
          <a:p>
            <a:r>
              <a:rPr lang="en-US" dirty="0" smtClean="0"/>
              <a:t>Class Type</a:t>
            </a:r>
          </a:p>
          <a:p>
            <a:r>
              <a:rPr lang="en-US" dirty="0" smtClean="0"/>
              <a:t>Network ID</a:t>
            </a:r>
          </a:p>
          <a:p>
            <a:r>
              <a:rPr lang="en-US" dirty="0" smtClean="0"/>
              <a:t>Host ID</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ADDRESS CLASSES</a:t>
            </a:r>
            <a:endParaRPr lang="en-US" dirty="0"/>
          </a:p>
        </p:txBody>
      </p:sp>
      <p:pic>
        <p:nvPicPr>
          <p:cNvPr id="4" name="Picture 1"/>
          <p:cNvPicPr>
            <a:picLocks noGrp="1" noChangeAspect="1" noChangeArrowheads="1"/>
          </p:cNvPicPr>
          <p:nvPr>
            <p:ph idx="1"/>
          </p:nvPr>
        </p:nvPicPr>
        <p:blipFill>
          <a:blip r:embed="rId2"/>
          <a:srcRect/>
          <a:stretch>
            <a:fillRect/>
          </a:stretch>
        </p:blipFill>
        <p:spPr>
          <a:xfrm>
            <a:off x="2157582" y="1600200"/>
            <a:ext cx="4828836" cy="4525963"/>
          </a:xfr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ADDRESS CLASSES</a:t>
            </a:r>
            <a:endParaRPr lang="en-US" dirty="0"/>
          </a:p>
        </p:txBody>
      </p:sp>
      <p:sp>
        <p:nvSpPr>
          <p:cNvPr id="3" name="Content Placeholder 2"/>
          <p:cNvSpPr>
            <a:spLocks noGrp="1"/>
          </p:cNvSpPr>
          <p:nvPr>
            <p:ph idx="1"/>
          </p:nvPr>
        </p:nvSpPr>
        <p:spPr/>
        <p:txBody>
          <a:bodyPr/>
          <a:lstStyle/>
          <a:p>
            <a:r>
              <a:rPr lang="en-US" dirty="0" smtClean="0"/>
              <a:t>Class A:  The first octet is the network portion. Octets 2, 3, and 4 are for subnets/hosts</a:t>
            </a:r>
          </a:p>
          <a:p>
            <a:endParaRPr lang="en-US" dirty="0" smtClean="0"/>
          </a:p>
          <a:p>
            <a:r>
              <a:rPr lang="en-US" dirty="0" smtClean="0"/>
              <a:t>Class B: The first two octets are the network portion. Octets 3 and 4 are for subnets/hosts</a:t>
            </a:r>
          </a:p>
          <a:p>
            <a:endParaRPr lang="en-US" dirty="0" smtClean="0"/>
          </a:p>
          <a:p>
            <a:r>
              <a:rPr lang="en-US" dirty="0" smtClean="0"/>
              <a:t>Class C: The first three octets are the network portion. Octet 4 is for subnets/hosts</a:t>
            </a:r>
          </a:p>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SUBNETTING IN IP</a:t>
            </a:r>
            <a:endParaRPr lang="en-US" dirty="0"/>
          </a:p>
        </p:txBody>
      </p:sp>
      <p:sp>
        <p:nvSpPr>
          <p:cNvPr id="3" name="Content Placeholder 2"/>
          <p:cNvSpPr>
            <a:spLocks noGrp="1"/>
          </p:cNvSpPr>
          <p:nvPr>
            <p:ph idx="1"/>
          </p:nvPr>
        </p:nvSpPr>
        <p:spPr/>
        <p:txBody>
          <a:bodyPr/>
          <a:lstStyle/>
          <a:p>
            <a:pPr marL="365760" indent="-283464">
              <a:buFont typeface="Wingdings 2"/>
              <a:buChar char=""/>
              <a:defRPr/>
            </a:pPr>
            <a:r>
              <a:rPr lang="en-US" dirty="0"/>
              <a:t>Creates multiple logical networks that exist within a single Class A, B, or C network. </a:t>
            </a:r>
          </a:p>
          <a:p>
            <a:pPr marL="365760" indent="-283464">
              <a:buFont typeface="Wingdings 2"/>
              <a:buChar char=""/>
              <a:defRPr/>
            </a:pPr>
            <a:r>
              <a:rPr lang="en-US" dirty="0"/>
              <a:t>If you do not subnet, you will only be able to use one network from your Class A, B, or C network, which is unrealistic</a:t>
            </a:r>
          </a:p>
          <a:p>
            <a:pPr marL="365760" indent="-283464">
              <a:buFont typeface="Wingdings 2"/>
              <a:buChar char=""/>
              <a:defRPr/>
            </a:pPr>
            <a:r>
              <a:rPr lang="en-US" dirty="0"/>
              <a:t>Each data link on a network must have a unique network ID, with every node on that link being a member of the same network</a:t>
            </a:r>
          </a:p>
          <a:p>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SUBNET MASK</a:t>
            </a:r>
            <a:endParaRPr lang="en-US" dirty="0"/>
          </a:p>
        </p:txBody>
      </p:sp>
      <p:sp>
        <p:nvSpPr>
          <p:cNvPr id="3" name="Content Placeholder 2"/>
          <p:cNvSpPr>
            <a:spLocks noGrp="1"/>
          </p:cNvSpPr>
          <p:nvPr>
            <p:ph idx="1"/>
          </p:nvPr>
        </p:nvSpPr>
        <p:spPr/>
        <p:txBody>
          <a:bodyPr>
            <a:normAutofit fontScale="40000" lnSpcReduction="20000"/>
          </a:bodyPr>
          <a:lstStyle/>
          <a:p>
            <a:pPr algn="just">
              <a:buNone/>
            </a:pPr>
            <a:r>
              <a:rPr lang="en-US" sz="3600" dirty="0"/>
              <a:t>Determines the way an IP address is split into network </a:t>
            </a:r>
            <a:r>
              <a:rPr lang="en-US" sz="3600" dirty="0" smtClean="0"/>
              <a:t>and hosts </a:t>
            </a:r>
            <a:r>
              <a:rPr lang="en-US" sz="3600" dirty="0"/>
              <a:t>portions</a:t>
            </a:r>
          </a:p>
          <a:p>
            <a:pPr algn="just">
              <a:buNone/>
            </a:pPr>
            <a:endParaRPr lang="en-US" sz="3600" b="1" dirty="0">
              <a:solidFill>
                <a:srgbClr val="FF0000"/>
              </a:solidFill>
            </a:endParaRPr>
          </a:p>
          <a:p>
            <a:pPr algn="just">
              <a:buNone/>
            </a:pPr>
            <a:r>
              <a:rPr lang="en-US" sz="3600" b="1" dirty="0">
                <a:solidFill>
                  <a:srgbClr val="FF0000"/>
                </a:solidFill>
              </a:rPr>
              <a:t>Class A </a:t>
            </a:r>
            <a:r>
              <a:rPr lang="en-US" sz="3600" dirty="0"/>
              <a:t>- 0nnnnnnn.hhhhhhhh.hhhhhhhh.hhhhhhhh</a:t>
            </a:r>
          </a:p>
          <a:p>
            <a:pPr algn="just">
              <a:buNone/>
            </a:pPr>
            <a:r>
              <a:rPr lang="en-US" sz="3600" dirty="0"/>
              <a:t>Subnet Mask = 255.0.0.0       IP Address /8</a:t>
            </a:r>
          </a:p>
          <a:p>
            <a:pPr algn="just">
              <a:buNone/>
            </a:pPr>
            <a:endParaRPr lang="en-US" sz="3600" dirty="0"/>
          </a:p>
          <a:p>
            <a:pPr algn="just">
              <a:buNone/>
            </a:pPr>
            <a:r>
              <a:rPr lang="en-US" sz="3600" b="1" dirty="0">
                <a:solidFill>
                  <a:srgbClr val="FF0000"/>
                </a:solidFill>
              </a:rPr>
              <a:t>Class B </a:t>
            </a:r>
            <a:r>
              <a:rPr lang="en-US" sz="3600" dirty="0"/>
              <a:t>- 10nnnnnn.nnnnnnnn.hhhhhhhh.hhhhhhhh</a:t>
            </a:r>
          </a:p>
          <a:p>
            <a:pPr algn="just">
              <a:buNone/>
            </a:pPr>
            <a:r>
              <a:rPr lang="en-US" sz="3600" dirty="0"/>
              <a:t>Subnet Mask = 255.255.0.0     IP Address /16</a:t>
            </a:r>
          </a:p>
          <a:p>
            <a:pPr algn="just">
              <a:buNone/>
            </a:pPr>
            <a:endParaRPr lang="en-US" sz="3600" dirty="0"/>
          </a:p>
          <a:p>
            <a:pPr algn="just">
              <a:buNone/>
            </a:pPr>
            <a:r>
              <a:rPr lang="en-US" sz="3600" b="1" dirty="0">
                <a:solidFill>
                  <a:srgbClr val="FF0000"/>
                </a:solidFill>
              </a:rPr>
              <a:t>Class C </a:t>
            </a:r>
            <a:r>
              <a:rPr lang="en-US" sz="3600" dirty="0"/>
              <a:t>- 100nnnnn.nnnnnnnn.nnnnnnnn.hhhhhhhh</a:t>
            </a:r>
          </a:p>
          <a:p>
            <a:pPr algn="just">
              <a:buNone/>
            </a:pPr>
            <a:r>
              <a:rPr lang="en-US" sz="3600" dirty="0"/>
              <a:t>Subnet Mask = 255.255.255.0    IP Address /24</a:t>
            </a:r>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SUPERNETTING</a:t>
            </a:r>
            <a:endParaRPr lang="en-US" dirty="0"/>
          </a:p>
        </p:txBody>
      </p:sp>
      <p:sp>
        <p:nvSpPr>
          <p:cNvPr id="3" name="Content Placeholder 2"/>
          <p:cNvSpPr>
            <a:spLocks noGrp="1"/>
          </p:cNvSpPr>
          <p:nvPr>
            <p:ph idx="1"/>
          </p:nvPr>
        </p:nvSpPr>
        <p:spPr/>
        <p:txBody>
          <a:bodyPr/>
          <a:lstStyle/>
          <a:p>
            <a:endParaRPr lang="en-US" dirty="0" smtClean="0"/>
          </a:p>
          <a:p>
            <a:r>
              <a:rPr lang="en-US" dirty="0" smtClean="0"/>
              <a:t>It is the reverse concept of </a:t>
            </a:r>
            <a:r>
              <a:rPr lang="en-US" dirty="0" err="1" smtClean="0"/>
              <a:t>subnetting</a:t>
            </a:r>
            <a:r>
              <a:rPr lang="en-US" dirty="0" smtClean="0"/>
              <a:t>. It combines many networks in a region to form a single prefixed address.</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PACKET FORMAT</a:t>
            </a:r>
            <a:endParaRPr lang="en-US" dirty="0"/>
          </a:p>
        </p:txBody>
      </p:sp>
      <p:sp>
        <p:nvSpPr>
          <p:cNvPr id="3" name="Content Placeholder 2"/>
          <p:cNvSpPr>
            <a:spLocks noGrp="1"/>
          </p:cNvSpPr>
          <p:nvPr>
            <p:ph idx="1"/>
          </p:nvPr>
        </p:nvSpPr>
        <p:spPr/>
        <p:txBody>
          <a:bodyPr/>
          <a:lstStyle/>
          <a:p>
            <a:r>
              <a:rPr lang="en-US" dirty="0" smtClean="0"/>
              <a:t>The format used by the IP </a:t>
            </a:r>
            <a:r>
              <a:rPr lang="en-US" dirty="0" err="1" smtClean="0"/>
              <a:t>datagrams</a:t>
            </a:r>
            <a:r>
              <a:rPr lang="en-US" dirty="0" smtClean="0"/>
              <a:t> that carry the data messages in the network is called IP packet format.</a:t>
            </a:r>
          </a:p>
          <a:p>
            <a:endParaRPr lang="en-US" dirty="0" smtClean="0"/>
          </a:p>
          <a:p>
            <a:r>
              <a:rPr lang="en-US" dirty="0" smtClean="0"/>
              <a:t>An IP datagram consist of a header part and a text part.</a:t>
            </a: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8871" y="1166843"/>
            <a:ext cx="6954904" cy="1938992"/>
          </a:xfrm>
          <a:prstGeom prst="rect">
            <a:avLst/>
          </a:prstGeom>
        </p:spPr>
        <p:txBody>
          <a:bodyPr wrap="square">
            <a:spAutoFit/>
          </a:bodyPr>
          <a:lstStyle/>
          <a:p>
            <a:pPr algn="ctr"/>
            <a:r>
              <a:rPr lang="en-US" sz="4000" b="1" u="sng"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IDENTIFY TYPES OF NETWORK CABLES AND CONNECTORS</a:t>
            </a:r>
            <a:endParaRPr lang="en-US" sz="4000" b="1" u="sng"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26731836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667" y="1166842"/>
            <a:ext cx="8331200" cy="3754875"/>
          </a:xfrm>
          <a:prstGeom prst="rect">
            <a:avLst/>
          </a:prstGeom>
        </p:spPr>
        <p:txBody>
          <a:bodyPr wrap="square">
            <a:spAutoFit/>
          </a:bodyPr>
          <a:lstStyle/>
          <a:p>
            <a:pPr algn="ctr"/>
            <a:r>
              <a:rPr lang="en-US" sz="4000" b="1" u="sng"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INTRODUCTION:</a:t>
            </a:r>
          </a:p>
          <a:p>
            <a:endParaRPr lang="en-US" dirty="0"/>
          </a:p>
          <a:p>
            <a:pPr algn="just"/>
            <a:r>
              <a:rPr lang="en-US" dirty="0" smtClean="0"/>
              <a:t>you're </a:t>
            </a:r>
            <a:r>
              <a:rPr lang="en-US" dirty="0" smtClean="0"/>
              <a:t>expected to know the basic concepts of networking as well as the different types of cabling that can be used. For the latter, you should be able to identify connectors and cables from figures even if those figures are crude line art (think shadows) appearing in pop-up boxes.</a:t>
            </a:r>
          </a:p>
          <a:p>
            <a:pPr algn="just"/>
            <a:endParaRPr lang="en-US" dirty="0" smtClean="0"/>
          </a:p>
          <a:p>
            <a:pPr algn="just"/>
            <a:r>
              <a:rPr lang="en-US" dirty="0" smtClean="0"/>
              <a:t>There are three specific types network cables, and the connectors associated with each, that you must know for this exam: fiber, twisted pair, and coaxial. Fiber is the most expensive of the three and can run the longest distance. A number of types of connectors can work with fiber, but three you must know are SC, ST, and LC.</a:t>
            </a:r>
            <a:endParaRPr lang="en-US" dirty="0"/>
          </a:p>
        </p:txBody>
      </p:sp>
    </p:spTree>
    <p:extLst>
      <p:ext uri="{BB962C8B-B14F-4D97-AF65-F5344CB8AC3E}">
        <p14:creationId xmlns:p14="http://schemas.microsoft.com/office/powerpoint/2010/main" val="1213592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solidFill>
                  <a:schemeClr val="tx1"/>
                </a:solidFill>
              </a:rPr>
              <a:t>Types of Networks</a:t>
            </a:r>
          </a:p>
        </p:txBody>
      </p:sp>
      <p:sp>
        <p:nvSpPr>
          <p:cNvPr id="10243" name="Rectangle 3"/>
          <p:cNvSpPr>
            <a:spLocks noGrp="1" noChangeArrowheads="1"/>
          </p:cNvSpPr>
          <p:nvPr>
            <p:ph idx="1"/>
          </p:nvPr>
        </p:nvSpPr>
        <p:spPr/>
        <p:txBody>
          <a:bodyPr>
            <a:normAutofit fontScale="92500"/>
          </a:bodyPr>
          <a:lstStyle/>
          <a:p>
            <a:pPr eaLnBrk="1" hangingPunct="1"/>
            <a:r>
              <a:rPr lang="en-US" sz="2800" b="1" smtClean="0">
                <a:solidFill>
                  <a:srgbClr val="3333FF"/>
                </a:solidFill>
              </a:rPr>
              <a:t>Wide-area network</a:t>
            </a:r>
            <a:r>
              <a:rPr lang="en-US" sz="2800" b="1" smtClean="0"/>
              <a:t> (WAN)</a:t>
            </a:r>
            <a:r>
              <a:rPr lang="en-US" sz="2800" smtClean="0"/>
              <a:t>   A network that connects two or more local-area networks over a potentially large geographic distance</a:t>
            </a:r>
            <a:endParaRPr lang="en-US" smtClean="0"/>
          </a:p>
          <a:p>
            <a:pPr lvl="1" eaLnBrk="1" hangingPunct="1">
              <a:buFontTx/>
              <a:buNone/>
            </a:pPr>
            <a:r>
              <a:rPr lang="en-US" sz="2400" smtClean="0"/>
              <a:t>	Often one particular node on a LAN is set up to serve as a </a:t>
            </a:r>
            <a:r>
              <a:rPr lang="en-US" sz="2400" b="1" smtClean="0">
                <a:solidFill>
                  <a:srgbClr val="3333FF"/>
                </a:solidFill>
              </a:rPr>
              <a:t>gateway</a:t>
            </a:r>
            <a:r>
              <a:rPr lang="en-US" sz="2400" b="1" smtClean="0"/>
              <a:t> </a:t>
            </a:r>
            <a:r>
              <a:rPr lang="en-US" sz="2400" smtClean="0"/>
              <a:t>to handle all communication going between that LAN and other networks</a:t>
            </a:r>
            <a:endParaRPr lang="en-US" smtClean="0"/>
          </a:p>
          <a:p>
            <a:pPr eaLnBrk="1" hangingPunct="1">
              <a:buFontTx/>
              <a:buNone/>
            </a:pPr>
            <a:r>
              <a:rPr lang="en-US" sz="2800" smtClean="0"/>
              <a:t>	Communication between networks is called internetworking</a:t>
            </a:r>
            <a:endParaRPr lang="en-US" smtClean="0"/>
          </a:p>
          <a:p>
            <a:pPr lvl="1" eaLnBrk="1" hangingPunct="1">
              <a:buFontTx/>
              <a:buNone/>
            </a:pPr>
            <a:r>
              <a:rPr lang="en-US" sz="2400" smtClean="0"/>
              <a:t>	The </a:t>
            </a:r>
            <a:r>
              <a:rPr lang="en-US" sz="2400" b="1" smtClean="0">
                <a:solidFill>
                  <a:srgbClr val="3333FF"/>
                </a:solidFill>
              </a:rPr>
              <a:t>Internet</a:t>
            </a:r>
            <a:r>
              <a:rPr lang="en-US" sz="2400" b="1" smtClean="0"/>
              <a:t>,</a:t>
            </a:r>
            <a:r>
              <a:rPr lang="en-US" sz="2400" smtClean="0"/>
              <a:t> as we know it today, is essentially the ultimate wide-area network, spanning the entire globe</a:t>
            </a: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867" y="889843"/>
            <a:ext cx="8195733" cy="4031873"/>
          </a:xfrm>
          <a:prstGeom prst="rect">
            <a:avLst/>
          </a:prstGeom>
        </p:spPr>
        <p:txBody>
          <a:bodyPr wrap="square">
            <a:spAutoFit/>
          </a:bodyPr>
          <a:lstStyle/>
          <a:p>
            <a:pPr algn="ctr"/>
            <a:r>
              <a:rPr lang="en-US" sz="4000" b="1" u="sng"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Twisted </a:t>
            </a:r>
            <a:r>
              <a:rPr lang="en-US" sz="4000" b="1" u="sng"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pair </a:t>
            </a:r>
            <a:endParaRPr lang="en-US" sz="4000" b="1" u="sng"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a:p>
            <a:endParaRPr lang="en-US" dirty="0"/>
          </a:p>
          <a:p>
            <a:pPr algn="just"/>
            <a:r>
              <a:rPr lang="en-US" dirty="0" smtClean="0"/>
              <a:t>Twisted </a:t>
            </a:r>
            <a:r>
              <a:rPr lang="en-US" dirty="0" smtClean="0"/>
              <a:t>pair is commonly used in office settings to connect workstations to hubs or switches. It comes in two varieties: unshielded (UTP) and shielded (STP), the two types of connectors commonly used are RJ-11 (four wires and popular with telephones), and RJ-45 (eight wires and used with </a:t>
            </a:r>
            <a:r>
              <a:rPr lang="en-US" dirty="0" err="1" smtClean="0"/>
              <a:t>xBaseT</a:t>
            </a:r>
            <a:r>
              <a:rPr lang="en-US" dirty="0" smtClean="0"/>
              <a:t> networks—100BaseT, 1000BaseT, and so forth). Two common wiring standards are T568A and T568B.</a:t>
            </a:r>
          </a:p>
          <a:p>
            <a:pPr algn="just"/>
            <a:endParaRPr lang="en-US" dirty="0" smtClean="0"/>
          </a:p>
          <a:p>
            <a:pPr algn="just"/>
            <a:r>
              <a:rPr lang="en-US" dirty="0" smtClean="0"/>
              <a:t>Coaxial cabling is not as popular as it once was, but it's still used with cable television and some legacy networks. The two most regularly used connectors are F-connectors (television cabling) and BNC (10Base2, and so on).</a:t>
            </a:r>
            <a:endParaRPr lang="en-US" dirty="0"/>
          </a:p>
        </p:txBody>
      </p:sp>
    </p:spTree>
    <p:extLst>
      <p:ext uri="{BB962C8B-B14F-4D97-AF65-F5344CB8AC3E}">
        <p14:creationId xmlns:p14="http://schemas.microsoft.com/office/powerpoint/2010/main" val="30167362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8401" y="4098886"/>
            <a:ext cx="7298266" cy="2286000"/>
          </a:xfrm>
          <a:prstGeom prst="rect">
            <a:avLst/>
          </a:prstGeom>
        </p:spPr>
      </p:pic>
      <p:sp>
        <p:nvSpPr>
          <p:cNvPr id="4" name="TextBox 3"/>
          <p:cNvSpPr txBox="1"/>
          <p:nvPr/>
        </p:nvSpPr>
        <p:spPr>
          <a:xfrm>
            <a:off x="643467" y="2878667"/>
            <a:ext cx="184666" cy="369332"/>
          </a:xfrm>
          <a:prstGeom prst="rect">
            <a:avLst/>
          </a:prstGeom>
          <a:noFill/>
        </p:spPr>
        <p:txBody>
          <a:bodyPr wrap="none" rtlCol="0">
            <a:spAutoFit/>
          </a:bodyPr>
          <a:lstStyle/>
          <a:p>
            <a:endParaRPr lang="en-US" dirty="0"/>
          </a:p>
        </p:txBody>
      </p:sp>
      <p:sp>
        <p:nvSpPr>
          <p:cNvPr id="5" name="TextBox 4"/>
          <p:cNvSpPr txBox="1"/>
          <p:nvPr/>
        </p:nvSpPr>
        <p:spPr>
          <a:xfrm>
            <a:off x="524933" y="458558"/>
            <a:ext cx="8297334" cy="3539431"/>
          </a:xfrm>
          <a:prstGeom prst="rect">
            <a:avLst/>
          </a:prstGeom>
          <a:noFill/>
        </p:spPr>
        <p:txBody>
          <a:bodyPr wrap="square" rtlCol="0">
            <a:spAutoFit/>
          </a:bodyPr>
          <a:lstStyle/>
          <a:p>
            <a:endParaRPr lang="en-US" b="1" u="sng" dirty="0" smtClean="0"/>
          </a:p>
          <a:p>
            <a:pPr algn="ctr"/>
            <a:r>
              <a:rPr lang="en-US" sz="4000" b="1" u="sng"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Fiber optics</a:t>
            </a:r>
          </a:p>
          <a:p>
            <a:pPr algn="ctr"/>
            <a:endParaRPr lang="en-US" sz="4000" b="1" u="sng"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a:p>
            <a:pPr algn="just"/>
            <a:r>
              <a:rPr lang="en-US" b="1" u="sng" dirty="0" smtClean="0"/>
              <a:t>Fiber</a:t>
            </a:r>
            <a:r>
              <a:rPr lang="en-US" b="1" u="sng" dirty="0" smtClean="0"/>
              <a:t>-optic </a:t>
            </a:r>
            <a:r>
              <a:rPr lang="en-US" dirty="0" smtClean="0"/>
              <a:t>cabling is the most expensive type of those discussed for this </a:t>
            </a:r>
            <a:r>
              <a:rPr lang="en-US" dirty="0" smtClean="0"/>
              <a:t>exam. Although </a:t>
            </a:r>
            <a:r>
              <a:rPr lang="en-US" dirty="0" smtClean="0"/>
              <a:t>it's an excellent medium, it's often not used because of the cost of implementing it. </a:t>
            </a:r>
            <a:r>
              <a:rPr lang="en-US" dirty="0" smtClean="0"/>
              <a:t>It </a:t>
            </a:r>
            <a:r>
              <a:rPr lang="en-US" dirty="0" smtClean="0"/>
              <a:t>has a glass core within a rubber outer coating and uses beams of </a:t>
            </a:r>
            <a:r>
              <a:rPr lang="en-US" dirty="0" err="1" smtClean="0"/>
              <a:t>lightrather</a:t>
            </a:r>
            <a:r>
              <a:rPr lang="en-US" dirty="0" smtClean="0"/>
              <a:t> </a:t>
            </a:r>
            <a:r>
              <a:rPr lang="en-US" dirty="0" smtClean="0"/>
              <a:t>than electrical signals to relay data. Because light doesn't diminish </a:t>
            </a:r>
            <a:r>
              <a:rPr lang="en-US" dirty="0" smtClean="0"/>
              <a:t>over </a:t>
            </a:r>
            <a:r>
              <a:rPr lang="en-US" dirty="0" smtClean="0"/>
              <a:t>distance the way electrical signals do, this cabling can run for distances</a:t>
            </a:r>
            <a:r>
              <a:rPr lang="en-US" dirty="0"/>
              <a:t> </a:t>
            </a:r>
            <a:r>
              <a:rPr lang="en-US" dirty="0" smtClean="0"/>
              <a:t>measured in kilometers with transmission speeds from 100 Mbps up to 1 </a:t>
            </a:r>
            <a:r>
              <a:rPr lang="en-US" dirty="0" err="1" smtClean="0"/>
              <a:t>Gbps</a:t>
            </a:r>
            <a:r>
              <a:rPr lang="en-US" dirty="0" smtClean="0"/>
              <a:t> higher.</a:t>
            </a:r>
          </a:p>
        </p:txBody>
      </p:sp>
    </p:spTree>
    <p:extLst>
      <p:ext uri="{BB962C8B-B14F-4D97-AF65-F5344CB8AC3E}">
        <p14:creationId xmlns:p14="http://schemas.microsoft.com/office/powerpoint/2010/main" val="11827106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45167" y="1143000"/>
            <a:ext cx="4191000" cy="1524000"/>
          </a:xfrm>
          <a:prstGeom prst="rect">
            <a:avLst/>
          </a:prstGeom>
        </p:spPr>
      </p:pic>
      <p:sp>
        <p:nvSpPr>
          <p:cNvPr id="4" name="TextBox 3"/>
          <p:cNvSpPr txBox="1"/>
          <p:nvPr/>
        </p:nvSpPr>
        <p:spPr>
          <a:xfrm>
            <a:off x="1132933" y="180928"/>
            <a:ext cx="6951342" cy="984885"/>
          </a:xfrm>
          <a:prstGeom prst="rect">
            <a:avLst/>
          </a:prstGeom>
          <a:noFill/>
        </p:spPr>
        <p:txBody>
          <a:bodyPr wrap="none" rtlCol="0">
            <a:spAutoFit/>
          </a:bodyPr>
          <a:lstStyle/>
          <a:p>
            <a:pPr algn="ctr"/>
            <a:r>
              <a:rPr lang="en-US" sz="4000" b="1" u="sng"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Connectors: SC, ST, and LC</a:t>
            </a:r>
          </a:p>
          <a:p>
            <a:endParaRPr lang="en-US" dirty="0"/>
          </a:p>
        </p:txBody>
      </p:sp>
      <p:sp>
        <p:nvSpPr>
          <p:cNvPr id="5" name="TextBox 4"/>
          <p:cNvSpPr txBox="1"/>
          <p:nvPr/>
        </p:nvSpPr>
        <p:spPr>
          <a:xfrm>
            <a:off x="948267" y="3318933"/>
            <a:ext cx="184666" cy="369332"/>
          </a:xfrm>
          <a:prstGeom prst="rect">
            <a:avLst/>
          </a:prstGeom>
          <a:noFill/>
        </p:spPr>
        <p:txBody>
          <a:bodyPr wrap="none" rtlCol="0">
            <a:spAutoFit/>
          </a:bodyPr>
          <a:lstStyle/>
          <a:p>
            <a:endParaRPr lang="en-US" dirty="0"/>
          </a:p>
        </p:txBody>
      </p:sp>
      <p:sp>
        <p:nvSpPr>
          <p:cNvPr id="7" name="Rectangle 6"/>
          <p:cNvSpPr/>
          <p:nvPr/>
        </p:nvSpPr>
        <p:spPr>
          <a:xfrm>
            <a:off x="748047" y="1135578"/>
            <a:ext cx="7689223" cy="5632312"/>
          </a:xfrm>
          <a:prstGeom prst="rect">
            <a:avLst/>
          </a:prstGeom>
        </p:spPr>
        <p:txBody>
          <a:bodyPr wrap="square">
            <a:spAutoFit/>
          </a:bodyPr>
          <a:lstStyle/>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pPr algn="just"/>
            <a:r>
              <a:rPr lang="en-US" dirty="0" smtClean="0"/>
              <a:t>Often, fiber is used to connect runs to wiring closets where they break out into UTP or other cabling types, or as other types of backbones. Fiber-optic cable can use either ST, SC, or LC connector. ST is a barrel-shaped connector, whereas SC is squared and easier to connect in small spaces. The LC connector looks similar to SC but adds a flange on the top (much like an RJ-45 connector) to keep it securely connected.</a:t>
            </a:r>
          </a:p>
          <a:p>
            <a:pPr algn="just"/>
            <a:endParaRPr lang="en-US" dirty="0" smtClean="0"/>
          </a:p>
          <a:p>
            <a:pPr algn="just"/>
            <a:r>
              <a:rPr lang="en-US" dirty="0" smtClean="0"/>
              <a:t>Note: In addition to these listed in the A + objectives, other connectors are used with fiber. FC connectors may also be used but are not as common. MT-RJ is a popular connector for two fibers in a small form factor.</a:t>
            </a:r>
          </a:p>
          <a:p>
            <a:r>
              <a:rPr lang="en-US" dirty="0" smtClean="0"/>
              <a:t> </a:t>
            </a:r>
            <a:endParaRPr lang="en-US" dirty="0"/>
          </a:p>
        </p:txBody>
      </p:sp>
    </p:spTree>
    <p:extLst>
      <p:ext uri="{BB962C8B-B14F-4D97-AF65-F5344CB8AC3E}">
        <p14:creationId xmlns:p14="http://schemas.microsoft.com/office/powerpoint/2010/main" val="26410852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8799" y="2848221"/>
            <a:ext cx="8094133" cy="3970318"/>
          </a:xfrm>
          <a:prstGeom prst="rect">
            <a:avLst/>
          </a:prstGeom>
        </p:spPr>
        <p:txBody>
          <a:bodyPr wrap="square">
            <a:spAutoFit/>
          </a:bodyPr>
          <a:lstStyle/>
          <a:p>
            <a:endParaRPr lang="en-US" dirty="0"/>
          </a:p>
          <a:p>
            <a:endParaRPr lang="en-US" dirty="0" smtClean="0"/>
          </a:p>
          <a:p>
            <a:endParaRPr lang="en-US" dirty="0" smtClean="0"/>
          </a:p>
          <a:p>
            <a:pPr algn="just"/>
            <a:r>
              <a:rPr lang="en-US" dirty="0" smtClean="0"/>
              <a:t>There are two primary types of twisted-pair cabling (with categories beneath </a:t>
            </a:r>
            <a:r>
              <a:rPr lang="en-US" dirty="0" err="1" smtClean="0"/>
              <a:t>cach</a:t>
            </a:r>
            <a:r>
              <a:rPr lang="en-US" dirty="0" smtClean="0"/>
              <a:t> that are shielded twisted pair (STP) and unshielded twisted pair (UTP). In both cases, the cabling is made up of pairs of wires twisted around each other.</a:t>
            </a:r>
          </a:p>
          <a:p>
            <a:pPr algn="just"/>
            <a:endParaRPr lang="en-US" dirty="0" smtClean="0"/>
          </a:p>
          <a:p>
            <a:pPr algn="just"/>
            <a:r>
              <a:rPr lang="en-US" dirty="0" smtClean="0"/>
              <a:t>UTP offers no shielding (hence the name) and is the network cabling type most prone to outside interference. The interference can be from a fluorescent light ballast, electrical motor, or other such source (known as electromagnetic interference [EMI]) or from wires being too close together and signals jumping across them (known as crosstalk), STP adds a foil shield around the twisted wires to protect against EMI.</a:t>
            </a:r>
            <a:endParaRPr lang="en-US" dirty="0"/>
          </a:p>
        </p:txBody>
      </p:sp>
      <p:pic>
        <p:nvPicPr>
          <p:cNvPr id="4" name="Picture 3"/>
          <p:cNvPicPr>
            <a:picLocks noChangeAspect="1"/>
          </p:cNvPicPr>
          <p:nvPr/>
        </p:nvPicPr>
        <p:blipFill>
          <a:blip r:embed="rId2"/>
          <a:stretch>
            <a:fillRect/>
          </a:stretch>
        </p:blipFill>
        <p:spPr>
          <a:xfrm>
            <a:off x="694267" y="1341962"/>
            <a:ext cx="7467600" cy="2283389"/>
          </a:xfrm>
          <a:prstGeom prst="rect">
            <a:avLst/>
          </a:prstGeom>
        </p:spPr>
      </p:pic>
      <p:sp>
        <p:nvSpPr>
          <p:cNvPr id="3" name="TextBox 2"/>
          <p:cNvSpPr txBox="1"/>
          <p:nvPr/>
        </p:nvSpPr>
        <p:spPr>
          <a:xfrm>
            <a:off x="2347834" y="324901"/>
            <a:ext cx="3858548" cy="707886"/>
          </a:xfrm>
          <a:prstGeom prst="rect">
            <a:avLst/>
          </a:prstGeom>
          <a:noFill/>
        </p:spPr>
        <p:txBody>
          <a:bodyPr wrap="none" rtlCol="0">
            <a:spAutoFit/>
          </a:bodyPr>
          <a:lstStyle/>
          <a:p>
            <a:pPr algn="ctr"/>
            <a:r>
              <a:rPr lang="en-US" sz="4000" b="1" u="sng"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TWISTED PAIR</a:t>
            </a:r>
          </a:p>
        </p:txBody>
      </p:sp>
    </p:spTree>
    <p:extLst>
      <p:ext uri="{BB962C8B-B14F-4D97-AF65-F5344CB8AC3E}">
        <p14:creationId xmlns:p14="http://schemas.microsoft.com/office/powerpoint/2010/main" val="7145441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flipV="1">
            <a:off x="711200" y="1148153"/>
            <a:ext cx="8043333" cy="2218266"/>
          </a:xfrm>
          <a:prstGeom prst="rect">
            <a:avLst/>
          </a:prstGeom>
        </p:spPr>
      </p:pic>
      <p:sp>
        <p:nvSpPr>
          <p:cNvPr id="3" name="TextBox 2"/>
          <p:cNvSpPr txBox="1"/>
          <p:nvPr/>
        </p:nvSpPr>
        <p:spPr>
          <a:xfrm>
            <a:off x="1164092" y="336889"/>
            <a:ext cx="7213333" cy="707886"/>
          </a:xfrm>
          <a:prstGeom prst="rect">
            <a:avLst/>
          </a:prstGeom>
          <a:noFill/>
        </p:spPr>
        <p:txBody>
          <a:bodyPr wrap="none" rtlCol="0">
            <a:spAutoFit/>
          </a:bodyPr>
          <a:lstStyle/>
          <a:p>
            <a:pPr algn="ctr"/>
            <a:r>
              <a:rPr lang="fr-FR" sz="4000" b="1" u="sng"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CONNECTOR : RJ-11, RJ-45</a:t>
            </a:r>
            <a:endParaRPr lang="en-US" sz="4000" b="1" u="sng"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6" name="Rectangle 5"/>
          <p:cNvSpPr/>
          <p:nvPr/>
        </p:nvSpPr>
        <p:spPr>
          <a:xfrm>
            <a:off x="711200" y="3505200"/>
            <a:ext cx="8026400" cy="2031325"/>
          </a:xfrm>
          <a:prstGeom prst="rect">
            <a:avLst/>
          </a:prstGeom>
        </p:spPr>
        <p:txBody>
          <a:bodyPr wrap="square">
            <a:spAutoFit/>
          </a:bodyPr>
          <a:lstStyle/>
          <a:p>
            <a:endParaRPr lang="en-US" dirty="0" smtClean="0"/>
          </a:p>
          <a:p>
            <a:pPr algn="just"/>
            <a:r>
              <a:rPr lang="en-US" dirty="0" smtClean="0"/>
              <a:t>STP cable uses IBM data connector (IDC) or universal data connector (UDC) ends and connects to token ring networks. While you need to know STP for the exam, you are not required to have any knowledge of the connectors associated with it. You must, however, know that most UTP cable uses RJ-45 connectors, which look like telephone connectors (RJ-11) but have eight wires instead of four</a:t>
            </a:r>
            <a:endParaRPr lang="en-US" dirty="0"/>
          </a:p>
        </p:txBody>
      </p:sp>
    </p:spTree>
    <p:extLst>
      <p:ext uri="{BB962C8B-B14F-4D97-AF65-F5344CB8AC3E}">
        <p14:creationId xmlns:p14="http://schemas.microsoft.com/office/powerpoint/2010/main" val="24272193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533" y="197346"/>
            <a:ext cx="8449734" cy="4370428"/>
          </a:xfrm>
          <a:prstGeom prst="rect">
            <a:avLst/>
          </a:prstGeom>
        </p:spPr>
        <p:txBody>
          <a:bodyPr wrap="square">
            <a:spAutoFit/>
          </a:bodyPr>
          <a:lstStyle/>
          <a:p>
            <a:r>
              <a:rPr lang="en-US" sz="4000" b="1" u="sng"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WIRING STANDARDS: T568A, T568B</a:t>
            </a:r>
          </a:p>
          <a:p>
            <a:endParaRPr lang="en-US" dirty="0" smtClean="0"/>
          </a:p>
          <a:p>
            <a:r>
              <a:rPr lang="en-US" dirty="0" smtClean="0"/>
              <a:t>Two wiring standards are commonly used with twisted-pair cabling: T568A and T568B (sometimes referred to simply as 568A and 568B). These are telecommunications standards from TIA and EIA that specify the pin arrangements for the RJ-45 connectors on UTP or STP cables. The number 568 refers to the order in which the wires within the Category 5 cable are terminated and attached to the connector. The signal is identical for both</a:t>
            </a:r>
            <a:r>
              <a:rPr lang="en-US" dirty="0" smtClean="0"/>
              <a:t>.</a:t>
            </a:r>
            <a:endParaRPr lang="en-US" dirty="0" smtClean="0"/>
          </a:p>
          <a:p>
            <a:r>
              <a:rPr lang="en-US" dirty="0" smtClean="0"/>
              <a:t>T568A was the first standard, released in 1991. Ten years later, in 2001, T568B was released. Pin numbers are read left to right, with the connector tab facing down. Notice that the pin-outs stay the same, and the only difference is in the color coding of the wiring.</a:t>
            </a:r>
            <a:endParaRPr lang="en-US" dirty="0"/>
          </a:p>
        </p:txBody>
      </p:sp>
      <p:pic>
        <p:nvPicPr>
          <p:cNvPr id="3" name="Picture 2"/>
          <p:cNvPicPr>
            <a:picLocks noChangeAspect="1"/>
          </p:cNvPicPr>
          <p:nvPr/>
        </p:nvPicPr>
        <p:blipFill>
          <a:blip r:embed="rId2"/>
          <a:stretch>
            <a:fillRect/>
          </a:stretch>
        </p:blipFill>
        <p:spPr>
          <a:xfrm>
            <a:off x="634949" y="4567774"/>
            <a:ext cx="7914709" cy="2240111"/>
          </a:xfrm>
          <a:prstGeom prst="rect">
            <a:avLst/>
          </a:prstGeom>
        </p:spPr>
      </p:pic>
    </p:spTree>
    <p:extLst>
      <p:ext uri="{BB962C8B-B14F-4D97-AF65-F5344CB8AC3E}">
        <p14:creationId xmlns:p14="http://schemas.microsoft.com/office/powerpoint/2010/main" val="28766847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5200" y="610136"/>
            <a:ext cx="7569200" cy="5016758"/>
          </a:xfrm>
          <a:prstGeom prst="rect">
            <a:avLst/>
          </a:prstGeom>
        </p:spPr>
        <p:txBody>
          <a:bodyPr wrap="square">
            <a:spAutoFit/>
          </a:bodyPr>
          <a:lstStyle/>
          <a:p>
            <a:pPr algn="ct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Note:</a:t>
            </a: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a:p>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Mixing cables can cause communication problems on the network. Before installing a network or adding a new component to it, make sure the cable being used is in the correct wiring standard</a:t>
            </a:r>
            <a:r>
              <a:rPr lang="en-US" dirty="0" smtClean="0"/>
              <a:t>.</a:t>
            </a:r>
            <a:endParaRPr lang="en-US" dirty="0"/>
          </a:p>
        </p:txBody>
      </p:sp>
    </p:spTree>
    <p:extLst>
      <p:ext uri="{BB962C8B-B14F-4D97-AF65-F5344CB8AC3E}">
        <p14:creationId xmlns:p14="http://schemas.microsoft.com/office/powerpoint/2010/main" val="6453428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867" y="509475"/>
            <a:ext cx="8043333" cy="3200877"/>
          </a:xfrm>
          <a:prstGeom prst="rect">
            <a:avLst/>
          </a:prstGeom>
        </p:spPr>
        <p:txBody>
          <a:bodyPr wrap="square">
            <a:spAutoFit/>
          </a:bodyPr>
          <a:lstStyle/>
          <a:p>
            <a:pPr algn="ctr"/>
            <a:r>
              <a:rPr lang="en-US" sz="4000" b="1" u="sng"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COAXIAL</a:t>
            </a:r>
          </a:p>
          <a:p>
            <a:endParaRPr lang="en-US" dirty="0" smtClean="0"/>
          </a:p>
          <a:p>
            <a:r>
              <a:rPr lang="en-US" dirty="0" smtClean="0"/>
              <a:t>Coaxial cable, or coax, is one of the oldest media used in networks. Coax is built around a center conductor or core that is used to carry data from point to point. The center conductor has an insulator wrapped around it, a shield over the insulator, and a nonconductive sheath around the shielding. This construction, allows the conducting core to be relatively free from outside interference. The shielding also prevents the conducting core from emanating signals externally from the cable.</a:t>
            </a:r>
            <a:endParaRPr lang="en-US" dirty="0"/>
          </a:p>
        </p:txBody>
      </p:sp>
      <p:pic>
        <p:nvPicPr>
          <p:cNvPr id="3" name="Picture 2"/>
          <p:cNvPicPr>
            <a:picLocks noChangeAspect="1"/>
          </p:cNvPicPr>
          <p:nvPr/>
        </p:nvPicPr>
        <p:blipFill>
          <a:blip r:embed="rId2"/>
          <a:stretch>
            <a:fillRect/>
          </a:stretch>
        </p:blipFill>
        <p:spPr>
          <a:xfrm>
            <a:off x="1337733" y="4167552"/>
            <a:ext cx="6383867" cy="2400300"/>
          </a:xfrm>
          <a:prstGeom prst="rect">
            <a:avLst/>
          </a:prstGeom>
        </p:spPr>
      </p:pic>
    </p:spTree>
    <p:extLst>
      <p:ext uri="{BB962C8B-B14F-4D97-AF65-F5344CB8AC3E}">
        <p14:creationId xmlns:p14="http://schemas.microsoft.com/office/powerpoint/2010/main" val="3375945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ctrTitle"/>
          </p:nvPr>
        </p:nvSpPr>
        <p:spPr>
          <a:xfrm>
            <a:off x="381000" y="381000"/>
            <a:ext cx="8382000" cy="1371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333CC"/>
              </a:buClr>
              <a:buSzPts val="4000"/>
              <a:buFont typeface="Times New Roman"/>
              <a:buNone/>
            </a:pPr>
            <a:r>
              <a:rPr lang="en-US" sz="4000" b="0" i="0" u="none">
                <a:solidFill>
                  <a:srgbClr val="3333CC"/>
                </a:solidFill>
                <a:latin typeface="Times New Roman"/>
                <a:ea typeface="Times New Roman"/>
                <a:cs typeface="Times New Roman"/>
                <a:sym typeface="Times New Roman"/>
              </a:rPr>
              <a:t>INTRODUCTION</a:t>
            </a:r>
            <a:endParaRPr/>
          </a:p>
        </p:txBody>
      </p:sp>
      <p:sp>
        <p:nvSpPr>
          <p:cNvPr id="94" name="Google Shape;94;p14"/>
          <p:cNvSpPr txBox="1">
            <a:spLocks noGrp="1"/>
          </p:cNvSpPr>
          <p:nvPr>
            <p:ph type="subTitle" idx="1"/>
          </p:nvPr>
        </p:nvSpPr>
        <p:spPr>
          <a:xfrm>
            <a:off x="381000" y="2133600"/>
            <a:ext cx="8382000" cy="3962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Network architecture is a set of layers and protocols to reduce the comprising.</a:t>
            </a:r>
            <a:endParaRPr/>
          </a:p>
          <a:p>
            <a:pPr marL="0" lvl="0" indent="0" algn="ctr"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The data passes to the lowest layer by adding some control information. This is done till the last layer.</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304800" y="990600"/>
            <a:ext cx="8534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333CC"/>
              </a:buClr>
              <a:buSzPts val="4400"/>
              <a:buFont typeface="Times New Roman"/>
              <a:buNone/>
            </a:pPr>
            <a:r>
              <a:rPr lang="en-US" sz="4400" b="0" i="0" u="none">
                <a:solidFill>
                  <a:srgbClr val="3333CC"/>
                </a:solidFill>
                <a:latin typeface="Times New Roman"/>
                <a:ea typeface="Times New Roman"/>
                <a:cs typeface="Times New Roman"/>
                <a:sym typeface="Times New Roman"/>
              </a:rPr>
              <a:t>LOCAL AREA NETWORK(LAN)</a:t>
            </a:r>
            <a:endParaRPr/>
          </a:p>
        </p:txBody>
      </p:sp>
      <p:sp>
        <p:nvSpPr>
          <p:cNvPr id="100" name="Google Shape;100;p15"/>
          <p:cNvSpPr txBox="1">
            <a:spLocks noGrp="1"/>
          </p:cNvSpPr>
          <p:nvPr>
            <p:ph idx="1"/>
          </p:nvPr>
        </p:nvSpPr>
        <p:spPr>
          <a:xfrm>
            <a:off x="533400" y="2362200"/>
            <a:ext cx="7924800" cy="40386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ETHERNET:</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Ethernet is a LAN architecture which was developed by Xerox. And extended by joint venture of DEC,IC and Xerox. It is specified by IEEE 802.3 and it defines 2 categories, these categories are:</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Baseband</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Broadband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solidFill>
                  <a:schemeClr val="tx1"/>
                </a:solidFill>
              </a:rPr>
              <a:t>Types of Networks</a:t>
            </a:r>
          </a:p>
        </p:txBody>
      </p:sp>
      <p:sp>
        <p:nvSpPr>
          <p:cNvPr id="11267" name="Rectangle 3"/>
          <p:cNvSpPr>
            <a:spLocks noGrp="1" noChangeArrowheads="1"/>
          </p:cNvSpPr>
          <p:nvPr>
            <p:ph idx="1"/>
          </p:nvPr>
        </p:nvSpPr>
        <p:spPr>
          <a:xfrm>
            <a:off x="533400" y="2133600"/>
            <a:ext cx="8229600" cy="4114800"/>
          </a:xfrm>
        </p:spPr>
        <p:txBody>
          <a:bodyPr/>
          <a:lstStyle/>
          <a:p>
            <a:pPr eaLnBrk="1" hangingPunct="1"/>
            <a:r>
              <a:rPr lang="en-US" smtClean="0">
                <a:solidFill>
                  <a:srgbClr val="3333FF"/>
                </a:solidFill>
              </a:rPr>
              <a:t>M</a:t>
            </a:r>
            <a:r>
              <a:rPr lang="en-US" b="1" smtClean="0">
                <a:solidFill>
                  <a:srgbClr val="3333FF"/>
                </a:solidFill>
              </a:rPr>
              <a:t>etropolitan-area network</a:t>
            </a:r>
            <a:r>
              <a:rPr lang="en-US" b="1" smtClean="0"/>
              <a:t> (MAN)</a:t>
            </a:r>
            <a:r>
              <a:rPr lang="en-US" smtClean="0"/>
              <a:t>  The communication infrastructures that have been developed in and around large cities</a:t>
            </a:r>
          </a:p>
          <a:p>
            <a:pPr eaLnBrk="1" hangingPunct="1">
              <a:buFontTx/>
              <a:buNone/>
            </a:pP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ctrTitle"/>
          </p:nvPr>
        </p:nvSpPr>
        <p:spPr>
          <a:xfrm>
            <a:off x="381000" y="304800"/>
            <a:ext cx="838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333CC"/>
              </a:buClr>
              <a:buSzPts val="4000"/>
              <a:buFont typeface="Times New Roman"/>
              <a:buNone/>
            </a:pPr>
            <a:r>
              <a:rPr lang="en-US" sz="4000" b="0" i="0" u="none">
                <a:solidFill>
                  <a:srgbClr val="3333CC"/>
                </a:solidFill>
                <a:latin typeface="Times New Roman"/>
                <a:ea typeface="Times New Roman"/>
                <a:cs typeface="Times New Roman"/>
                <a:sym typeface="Times New Roman"/>
              </a:rPr>
              <a:t>ELECTRICAL SPECIFICATIONS FOR ETHERNET</a:t>
            </a:r>
            <a:endParaRPr/>
          </a:p>
        </p:txBody>
      </p:sp>
      <p:sp>
        <p:nvSpPr>
          <p:cNvPr id="106" name="Google Shape;106;p16"/>
          <p:cNvSpPr txBox="1">
            <a:spLocks noGrp="1"/>
          </p:cNvSpPr>
          <p:nvPr>
            <p:ph type="subTitle" idx="1"/>
          </p:nvPr>
        </p:nvSpPr>
        <p:spPr>
          <a:xfrm>
            <a:off x="381000" y="1752600"/>
            <a:ext cx="8382000" cy="48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Various electrical specification of Ethernet are as follows:</a:t>
            </a:r>
            <a:endParaRPr/>
          </a:p>
          <a:p>
            <a:pPr marL="0" lvl="0" indent="-152400" algn="just" rtl="0">
              <a:lnSpc>
                <a:spcPct val="100000"/>
              </a:lnSpc>
              <a:spcBef>
                <a:spcPts val="480"/>
              </a:spcBef>
              <a:spcAft>
                <a:spcPts val="0"/>
              </a:spcAft>
              <a:buClr>
                <a:schemeClr val="dk1"/>
              </a:buClr>
              <a:buSzPts val="2400"/>
              <a:buFont typeface="Times New Roman"/>
              <a:buAutoNum type="arabicPeriod"/>
            </a:pPr>
            <a:r>
              <a:rPr lang="en-US" sz="2400" b="0" i="0" u="none">
                <a:solidFill>
                  <a:schemeClr val="dk1"/>
                </a:solidFill>
                <a:latin typeface="Times New Roman"/>
                <a:ea typeface="Times New Roman"/>
                <a:cs typeface="Times New Roman"/>
                <a:sym typeface="Times New Roman"/>
              </a:rPr>
              <a:t>Signaling:</a:t>
            </a:r>
            <a:endParaRPr/>
          </a:p>
          <a:p>
            <a:pPr marL="0" lvl="0" indent="0" algn="just" rtl="0">
              <a:lnSpc>
                <a:spcPct val="100000"/>
              </a:lnSpc>
              <a:spcBef>
                <a:spcPts val="48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	Baseband system is used Manchester digital encoding while the broadband system use differential PSK.</a:t>
            </a:r>
            <a:endParaRPr/>
          </a:p>
          <a:p>
            <a:pPr marL="0" lvl="0" indent="0" algn="just" rtl="0">
              <a:lnSpc>
                <a:spcPct val="100000"/>
              </a:lnSpc>
              <a:spcBef>
                <a:spcPts val="48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2. Data rate:</a:t>
            </a:r>
            <a:endParaRPr/>
          </a:p>
          <a:p>
            <a:pPr marL="0" lvl="0" indent="0" algn="just" rtl="0">
              <a:lnSpc>
                <a:spcPct val="100000"/>
              </a:lnSpc>
              <a:spcBef>
                <a:spcPts val="48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	the Ethernet LANs support a data rate between one mbps to 100mbps. Basebands define data rate of 1,10 and 100 mbps while broadband defines a data rate of 10 m,bps. </a:t>
            </a:r>
            <a:endParaRPr/>
          </a:p>
          <a:p>
            <a:pPr marL="0" lvl="0" indent="0" algn="just" rtl="0">
              <a:lnSpc>
                <a:spcPct val="100000"/>
              </a:lnSpc>
              <a:spcBef>
                <a:spcPts val="48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3. Frame format:</a:t>
            </a:r>
            <a:endParaRPr/>
          </a:p>
          <a:p>
            <a:pPr marL="0" lvl="0" indent="0" algn="just" rtl="0">
              <a:lnSpc>
                <a:spcPct val="100000"/>
              </a:lnSpc>
              <a:spcBef>
                <a:spcPts val="48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	The IEEE 802.3 specifies only one type of frame format that include 7 fields. </a:t>
            </a:r>
            <a:endParaRPr/>
          </a:p>
          <a:p>
            <a:pPr marL="0" lvl="0" indent="0" algn="ctr" rtl="0">
              <a:spcBef>
                <a:spcPts val="480"/>
              </a:spcBef>
              <a:spcAft>
                <a:spcPts val="0"/>
              </a:spcAft>
              <a:buClr>
                <a:schemeClr val="dk1"/>
              </a:buClr>
              <a:buSzPts val="2400"/>
              <a:buFont typeface="Times New Roman"/>
              <a:buNone/>
            </a:pPr>
            <a:endParaRPr sz="2400" b="0" i="0" u="none">
              <a:solidFill>
                <a:schemeClr val="dk1"/>
              </a:solidFill>
              <a:latin typeface="Times New Roman"/>
              <a:ea typeface="Times New Roman"/>
              <a:cs typeface="Times New Roman"/>
              <a:sym typeface="Times New Roman"/>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ctrTitle"/>
          </p:nvPr>
        </p:nvSpPr>
        <p:spPr>
          <a:xfrm>
            <a:off x="304800" y="228600"/>
            <a:ext cx="8534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333CC"/>
              </a:buClr>
              <a:buSzPts val="4000"/>
              <a:buFont typeface="Times New Roman"/>
              <a:buNone/>
            </a:pPr>
            <a:r>
              <a:rPr lang="en-US" sz="4000" b="0" i="0" u="none">
                <a:solidFill>
                  <a:srgbClr val="3333CC"/>
                </a:solidFill>
                <a:latin typeface="Times New Roman"/>
                <a:ea typeface="Times New Roman"/>
                <a:cs typeface="Times New Roman"/>
                <a:sym typeface="Times New Roman"/>
              </a:rPr>
              <a:t>ETHERNET SPECIFICATIONS</a:t>
            </a:r>
            <a:endParaRPr/>
          </a:p>
        </p:txBody>
      </p:sp>
      <p:sp>
        <p:nvSpPr>
          <p:cNvPr id="112" name="Google Shape;112;p17"/>
          <p:cNvSpPr txBox="1">
            <a:spLocks noGrp="1"/>
          </p:cNvSpPr>
          <p:nvPr>
            <p:ph type="subTitle" idx="1"/>
          </p:nvPr>
        </p:nvSpPr>
        <p:spPr>
          <a:xfrm>
            <a:off x="304800" y="2743200"/>
            <a:ext cx="8534400" cy="1828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There are six Ethernet specifications as 10 base T, 10 base 5, 10 base2, 1base 5,100 base T and 10 broad 36.</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CS 640</a:t>
            </a:r>
            <a:endParaRPr/>
          </a:p>
        </p:txBody>
      </p:sp>
      <p:sp>
        <p:nvSpPr>
          <p:cNvPr id="118" name="Google Shape;118;p18"/>
          <p:cNvSpPr txBox="1"/>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ts val="1400"/>
                <a:buFont typeface="Times New Roman"/>
                <a:buNone/>
              </a:pPr>
              <a:t>92</a:t>
            </a:fld>
            <a:endParaRPr/>
          </a:p>
        </p:txBody>
      </p:sp>
      <p:sp>
        <p:nvSpPr>
          <p:cNvPr id="119" name="Google Shape;119;p18"/>
          <p:cNvSpPr txBox="1">
            <a:spLocks noGrp="1"/>
          </p:cNvSpPr>
          <p:nvPr>
            <p:ph type="title"/>
          </p:nvPr>
        </p:nvSpPr>
        <p:spPr>
          <a:xfrm>
            <a:off x="685800" y="381000"/>
            <a:ext cx="77724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333CC"/>
              </a:buClr>
              <a:buSzPts val="4000"/>
              <a:buFont typeface="Times New Roman"/>
              <a:buNone/>
            </a:pPr>
            <a:r>
              <a:rPr lang="en-US" sz="4000" b="0" i="0" u="none">
                <a:solidFill>
                  <a:srgbClr val="3333CC"/>
                </a:solidFill>
                <a:latin typeface="Times New Roman"/>
                <a:ea typeface="Times New Roman"/>
                <a:cs typeface="Times New Roman"/>
                <a:sym typeface="Times New Roman"/>
              </a:rPr>
              <a:t>Ethernet Technologies: 10Base2</a:t>
            </a:r>
            <a:endParaRPr/>
          </a:p>
        </p:txBody>
      </p:sp>
      <p:sp>
        <p:nvSpPr>
          <p:cNvPr id="120" name="Google Shape;120;p18"/>
          <p:cNvSpPr txBox="1">
            <a:spLocks noGrp="1"/>
          </p:cNvSpPr>
          <p:nvPr>
            <p:ph idx="1"/>
          </p:nvPr>
        </p:nvSpPr>
        <p:spPr>
          <a:xfrm>
            <a:off x="457200" y="1295400"/>
            <a:ext cx="8055000" cy="22860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1800"/>
              <a:buFont typeface="Times New Roman"/>
              <a:buChar char="•"/>
            </a:pPr>
            <a:r>
              <a:rPr lang="en-US" sz="1800" b="0" i="0" u="none" dirty="0">
                <a:solidFill>
                  <a:schemeClr val="accent2"/>
                </a:solidFill>
                <a:latin typeface="Times New Roman"/>
                <a:ea typeface="Times New Roman"/>
                <a:cs typeface="Times New Roman"/>
                <a:sym typeface="Times New Roman"/>
              </a:rPr>
              <a:t>10:</a:t>
            </a:r>
            <a:r>
              <a:rPr lang="en-US" sz="1800" b="0" i="0" u="none" dirty="0">
                <a:solidFill>
                  <a:schemeClr val="dk1"/>
                </a:solidFill>
                <a:latin typeface="Times New Roman"/>
                <a:ea typeface="Times New Roman"/>
                <a:cs typeface="Times New Roman"/>
                <a:sym typeface="Times New Roman"/>
              </a:rPr>
              <a:t> 10Mbps; </a:t>
            </a:r>
            <a:r>
              <a:rPr lang="en-US" sz="1800" b="0" i="0" u="none" dirty="0">
                <a:solidFill>
                  <a:schemeClr val="accent2"/>
                </a:solidFill>
                <a:latin typeface="Times New Roman"/>
                <a:ea typeface="Times New Roman"/>
                <a:cs typeface="Times New Roman"/>
                <a:sym typeface="Times New Roman"/>
              </a:rPr>
              <a:t>2:</a:t>
            </a:r>
            <a:r>
              <a:rPr lang="en-US" sz="1800" b="0" i="0" u="none" dirty="0">
                <a:solidFill>
                  <a:schemeClr val="dk1"/>
                </a:solidFill>
                <a:latin typeface="Times New Roman"/>
                <a:ea typeface="Times New Roman"/>
                <a:cs typeface="Times New Roman"/>
                <a:sym typeface="Times New Roman"/>
              </a:rPr>
              <a:t> under 185 (~200) meters cable length </a:t>
            </a:r>
            <a:endParaRPr/>
          </a:p>
          <a:p>
            <a:pPr marL="342900" lvl="0" indent="-342900" algn="l" rtl="0">
              <a:lnSpc>
                <a:spcPct val="90000"/>
              </a:lnSpc>
              <a:spcBef>
                <a:spcPts val="360"/>
              </a:spcBef>
              <a:spcAft>
                <a:spcPts val="0"/>
              </a:spcAft>
              <a:buClr>
                <a:schemeClr val="dk1"/>
              </a:buClr>
              <a:buSzPts val="1800"/>
              <a:buFont typeface="Times New Roman"/>
              <a:buChar char="•"/>
            </a:pPr>
            <a:r>
              <a:rPr lang="en-US" sz="1800" b="0" i="0" u="none" dirty="0">
                <a:solidFill>
                  <a:schemeClr val="dk1"/>
                </a:solidFill>
                <a:latin typeface="Times New Roman"/>
                <a:ea typeface="Times New Roman"/>
                <a:cs typeface="Times New Roman"/>
                <a:sym typeface="Times New Roman"/>
              </a:rPr>
              <a:t>Thin coaxial cable in a bus topology</a:t>
            </a:r>
            <a:endParaRPr/>
          </a:p>
          <a:p>
            <a:pPr marL="342900" lvl="0" indent="-228600" algn="l" rtl="0">
              <a:lnSpc>
                <a:spcPct val="90000"/>
              </a:lnSpc>
              <a:spcBef>
                <a:spcPts val="360"/>
              </a:spcBef>
              <a:spcAft>
                <a:spcPts val="0"/>
              </a:spcAft>
              <a:buClr>
                <a:schemeClr val="dk1"/>
              </a:buClr>
              <a:buSzPts val="1800"/>
              <a:buFont typeface="Times New Roman"/>
              <a:buNone/>
            </a:pPr>
            <a:endParaRPr sz="1800" b="0" i="0" u="none">
              <a:solidFill>
                <a:schemeClr val="dk1"/>
              </a:solidFill>
              <a:latin typeface="Times New Roman"/>
              <a:ea typeface="Times New Roman"/>
              <a:cs typeface="Times New Roman"/>
              <a:sym typeface="Times New Roman"/>
            </a:endParaRPr>
          </a:p>
          <a:p>
            <a:pPr marL="342900" lvl="0" indent="-228600" algn="l" rtl="0">
              <a:lnSpc>
                <a:spcPct val="90000"/>
              </a:lnSpc>
              <a:spcBef>
                <a:spcPts val="360"/>
              </a:spcBef>
              <a:spcAft>
                <a:spcPts val="0"/>
              </a:spcAft>
              <a:buClr>
                <a:schemeClr val="dk1"/>
              </a:buClr>
              <a:buSzPts val="1800"/>
              <a:buFont typeface="Times New Roman"/>
              <a:buNone/>
            </a:pPr>
            <a:endParaRPr sz="1800" b="0" i="0" u="none">
              <a:solidFill>
                <a:schemeClr val="dk1"/>
              </a:solidFill>
              <a:latin typeface="Times New Roman"/>
              <a:ea typeface="Times New Roman"/>
              <a:cs typeface="Times New Roman"/>
              <a:sym typeface="Times New Roman"/>
            </a:endParaRPr>
          </a:p>
          <a:p>
            <a:pPr marL="342900" lvl="0" indent="-228600" algn="l" rtl="0">
              <a:lnSpc>
                <a:spcPct val="90000"/>
              </a:lnSpc>
              <a:spcBef>
                <a:spcPts val="360"/>
              </a:spcBef>
              <a:spcAft>
                <a:spcPts val="0"/>
              </a:spcAft>
              <a:buClr>
                <a:schemeClr val="dk1"/>
              </a:buClr>
              <a:buSzPts val="1800"/>
              <a:buFont typeface="Times New Roman"/>
              <a:buNone/>
            </a:pPr>
            <a:endParaRPr sz="1800" b="0" i="0" u="none">
              <a:solidFill>
                <a:schemeClr val="dk1"/>
              </a:solidFill>
              <a:latin typeface="Times New Roman"/>
              <a:ea typeface="Times New Roman"/>
              <a:cs typeface="Times New Roman"/>
              <a:sym typeface="Times New Roman"/>
            </a:endParaRPr>
          </a:p>
          <a:p>
            <a:pPr marL="342900" lvl="0" indent="-228600" algn="l" rtl="0">
              <a:lnSpc>
                <a:spcPct val="90000"/>
              </a:lnSpc>
              <a:spcBef>
                <a:spcPts val="360"/>
              </a:spcBef>
              <a:spcAft>
                <a:spcPts val="0"/>
              </a:spcAft>
              <a:buClr>
                <a:schemeClr val="dk1"/>
              </a:buClr>
              <a:buSzPts val="1800"/>
              <a:buFont typeface="Times New Roman"/>
              <a:buNone/>
            </a:pPr>
            <a:endParaRPr sz="1800" b="0" i="0" u="none">
              <a:solidFill>
                <a:schemeClr val="dk1"/>
              </a:solidFill>
              <a:latin typeface="Times New Roman"/>
              <a:ea typeface="Times New Roman"/>
              <a:cs typeface="Times New Roman"/>
              <a:sym typeface="Times New Roman"/>
            </a:endParaRPr>
          </a:p>
          <a:p>
            <a:pPr marL="342900" lvl="0" indent="-228600" algn="l" rtl="0">
              <a:lnSpc>
                <a:spcPct val="90000"/>
              </a:lnSpc>
              <a:spcBef>
                <a:spcPts val="360"/>
              </a:spcBef>
              <a:spcAft>
                <a:spcPts val="0"/>
              </a:spcAft>
              <a:buClr>
                <a:schemeClr val="dk1"/>
              </a:buClr>
              <a:buSzPts val="1800"/>
              <a:buFont typeface="Times New Roman"/>
              <a:buNone/>
            </a:pPr>
            <a:endParaRPr sz="1800" b="0" i="0" u="none">
              <a:solidFill>
                <a:schemeClr val="dk1"/>
              </a:solidFill>
              <a:latin typeface="Times New Roman"/>
              <a:ea typeface="Times New Roman"/>
              <a:cs typeface="Times New Roman"/>
              <a:sym typeface="Times New Roman"/>
            </a:endParaRPr>
          </a:p>
          <a:p>
            <a:pPr marL="342900" lvl="0" indent="-228600" algn="l" rtl="0">
              <a:lnSpc>
                <a:spcPct val="90000"/>
              </a:lnSpc>
              <a:spcBef>
                <a:spcPts val="360"/>
              </a:spcBef>
              <a:spcAft>
                <a:spcPts val="0"/>
              </a:spcAft>
              <a:buClr>
                <a:schemeClr val="dk1"/>
              </a:buClr>
              <a:buSzPts val="1800"/>
              <a:buFont typeface="Times New Roman"/>
              <a:buNone/>
            </a:pPr>
            <a:endParaRPr sz="1800" b="0" i="0" u="none">
              <a:solidFill>
                <a:schemeClr val="dk1"/>
              </a:solidFill>
              <a:latin typeface="Times New Roman"/>
              <a:ea typeface="Times New Roman"/>
              <a:cs typeface="Times New Roman"/>
              <a:sym typeface="Times New Roman"/>
            </a:endParaRPr>
          </a:p>
          <a:p>
            <a:pPr marL="342900" lvl="0" indent="-228600" algn="l" rtl="0">
              <a:lnSpc>
                <a:spcPct val="90000"/>
              </a:lnSpc>
              <a:spcBef>
                <a:spcPts val="360"/>
              </a:spcBef>
              <a:spcAft>
                <a:spcPts val="0"/>
              </a:spcAft>
              <a:buClr>
                <a:schemeClr val="dk1"/>
              </a:buClr>
              <a:buSzPts val="1800"/>
              <a:buFont typeface="Times New Roman"/>
              <a:buNone/>
            </a:pPr>
            <a:endParaRPr sz="1800" b="0" i="0" u="none">
              <a:solidFill>
                <a:schemeClr val="dk1"/>
              </a:solidFill>
              <a:latin typeface="Times New Roman"/>
              <a:ea typeface="Times New Roman"/>
              <a:cs typeface="Times New Roman"/>
              <a:sym typeface="Times New Roman"/>
            </a:endParaRPr>
          </a:p>
          <a:p>
            <a:pPr marL="342900" lvl="0" indent="-228600" algn="l" rtl="0">
              <a:lnSpc>
                <a:spcPct val="90000"/>
              </a:lnSpc>
              <a:spcBef>
                <a:spcPts val="360"/>
              </a:spcBef>
              <a:spcAft>
                <a:spcPts val="0"/>
              </a:spcAft>
              <a:buClr>
                <a:schemeClr val="dk1"/>
              </a:buClr>
              <a:buSzPts val="1800"/>
              <a:buFont typeface="Times New Roman"/>
              <a:buNone/>
            </a:pPr>
            <a:endParaRPr sz="1800" b="0" i="0" u="none">
              <a:solidFill>
                <a:schemeClr val="dk1"/>
              </a:solidFill>
              <a:latin typeface="Times New Roman"/>
              <a:ea typeface="Times New Roman"/>
              <a:cs typeface="Times New Roman"/>
              <a:sym typeface="Times New Roman"/>
            </a:endParaRPr>
          </a:p>
          <a:p>
            <a:pPr marL="342900" lvl="0" indent="-228600" algn="l" rtl="0">
              <a:lnSpc>
                <a:spcPct val="90000"/>
              </a:lnSpc>
              <a:spcBef>
                <a:spcPts val="360"/>
              </a:spcBef>
              <a:spcAft>
                <a:spcPts val="0"/>
              </a:spcAft>
              <a:buClr>
                <a:schemeClr val="dk1"/>
              </a:buClr>
              <a:buSzPts val="1800"/>
              <a:buFont typeface="Times New Roman"/>
              <a:buNone/>
            </a:pPr>
            <a:endParaRPr sz="1800" b="0" i="0" u="none">
              <a:solidFill>
                <a:schemeClr val="dk1"/>
              </a:solidFill>
              <a:latin typeface="Times New Roman"/>
              <a:ea typeface="Times New Roman"/>
              <a:cs typeface="Times New Roman"/>
              <a:sym typeface="Times New Roman"/>
            </a:endParaRPr>
          </a:p>
          <a:p>
            <a:pPr marL="342900" lvl="0" indent="-342900" algn="l" rtl="0">
              <a:lnSpc>
                <a:spcPct val="90000"/>
              </a:lnSpc>
              <a:spcBef>
                <a:spcPts val="360"/>
              </a:spcBef>
              <a:spcAft>
                <a:spcPts val="0"/>
              </a:spcAft>
              <a:buClr>
                <a:schemeClr val="dk1"/>
              </a:buClr>
              <a:buSzPts val="1800"/>
              <a:buFont typeface="Times New Roman"/>
              <a:buChar char="•"/>
            </a:pPr>
            <a:r>
              <a:rPr lang="en-US" sz="1800" b="0" i="0" u="none" dirty="0">
                <a:solidFill>
                  <a:schemeClr val="dk1"/>
                </a:solidFill>
                <a:latin typeface="Times New Roman"/>
                <a:ea typeface="Times New Roman"/>
                <a:cs typeface="Times New Roman"/>
                <a:sym typeface="Times New Roman"/>
              </a:rPr>
              <a:t>Repeaters used to connect multiple segments</a:t>
            </a:r>
            <a:endParaRPr/>
          </a:p>
          <a:p>
            <a:pPr marL="742950" lvl="1" indent="-285750" algn="l" rtl="0">
              <a:lnSpc>
                <a:spcPct val="90000"/>
              </a:lnSpc>
              <a:spcBef>
                <a:spcPts val="320"/>
              </a:spcBef>
              <a:spcAft>
                <a:spcPts val="0"/>
              </a:spcAft>
              <a:buClr>
                <a:schemeClr val="dk1"/>
              </a:buClr>
              <a:buSzPts val="1600"/>
              <a:buFont typeface="Times New Roman"/>
              <a:buChar char="–"/>
            </a:pPr>
            <a:r>
              <a:rPr lang="en-US" sz="1600" b="0" i="0" u="none" dirty="0">
                <a:solidFill>
                  <a:schemeClr val="dk1"/>
                </a:solidFill>
                <a:latin typeface="Times New Roman"/>
                <a:ea typeface="Times New Roman"/>
                <a:cs typeface="Times New Roman"/>
                <a:sym typeface="Times New Roman"/>
              </a:rPr>
              <a:t>Repeater repeats bits it hears on one interface to its other interfaces: physical layer device only!</a:t>
            </a:r>
            <a:endParaRPr/>
          </a:p>
        </p:txBody>
      </p:sp>
      <p:pic>
        <p:nvPicPr>
          <p:cNvPr id="121" name="Google Shape;121;p18" descr="C:\Medy\cs118\Notes\TopDown Fall 99\Pictures\554 10Base2.jpg"/>
          <p:cNvPicPr preferRelativeResize="0"/>
          <p:nvPr/>
        </p:nvPicPr>
        <p:blipFill rotWithShape="1">
          <a:blip r:embed="rId3">
            <a:alphaModFix/>
          </a:blip>
          <a:srcRect r="10841"/>
          <a:stretch/>
        </p:blipFill>
        <p:spPr>
          <a:xfrm>
            <a:off x="1389185" y="1924930"/>
            <a:ext cx="6938889" cy="2393852"/>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CS 640</a:t>
            </a:r>
            <a:endParaRPr/>
          </a:p>
        </p:txBody>
      </p:sp>
      <p:sp>
        <p:nvSpPr>
          <p:cNvPr id="127" name="Google Shape;127;p19"/>
          <p:cNvSpPr txBox="1"/>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ts val="1400"/>
                <a:buFont typeface="Times New Roman"/>
                <a:buNone/>
              </a:pPr>
              <a:t>93</a:t>
            </a:fld>
            <a:endParaRPr/>
          </a:p>
        </p:txBody>
      </p:sp>
      <p:sp>
        <p:nvSpPr>
          <p:cNvPr id="128" name="Google Shape;128;p19"/>
          <p:cNvSpPr txBox="1">
            <a:spLocks noGrp="1"/>
          </p:cNvSpPr>
          <p:nvPr>
            <p:ph type="title"/>
          </p:nvPr>
        </p:nvSpPr>
        <p:spPr>
          <a:xfrm>
            <a:off x="685800" y="609600"/>
            <a:ext cx="77724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333CC"/>
              </a:buClr>
              <a:buSzPts val="4000"/>
              <a:buFont typeface="Times New Roman"/>
              <a:buNone/>
            </a:pPr>
            <a:r>
              <a:rPr lang="en-US" sz="4000" b="0" i="0" u="none">
                <a:solidFill>
                  <a:srgbClr val="3333CC"/>
                </a:solidFill>
                <a:latin typeface="Times New Roman"/>
                <a:ea typeface="Times New Roman"/>
                <a:cs typeface="Times New Roman"/>
                <a:sym typeface="Times New Roman"/>
              </a:rPr>
              <a:t>10BaseT and 100BaseT</a:t>
            </a:r>
            <a:endParaRPr/>
          </a:p>
        </p:txBody>
      </p:sp>
      <p:sp>
        <p:nvSpPr>
          <p:cNvPr id="129" name="Google Shape;129;p19"/>
          <p:cNvSpPr txBox="1">
            <a:spLocks noGrp="1"/>
          </p:cNvSpPr>
          <p:nvPr>
            <p:ph idx="1"/>
          </p:nvPr>
        </p:nvSpPr>
        <p:spPr>
          <a:xfrm>
            <a:off x="685800" y="1371600"/>
            <a:ext cx="7772400" cy="20574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Times New Roman"/>
              <a:buChar char="•"/>
            </a:pPr>
            <a:r>
              <a:rPr lang="en-US" sz="2400" b="0" i="0" u="none">
                <a:solidFill>
                  <a:schemeClr val="dk1"/>
                </a:solidFill>
                <a:latin typeface="Times New Roman"/>
                <a:ea typeface="Times New Roman"/>
                <a:cs typeface="Times New Roman"/>
                <a:sym typeface="Times New Roman"/>
              </a:rPr>
              <a:t>10/100 Mbps rate</a:t>
            </a:r>
            <a:endParaRPr/>
          </a:p>
          <a:p>
            <a:pPr marL="342900" lvl="0" indent="-342900" algn="l" rtl="0">
              <a:lnSpc>
                <a:spcPct val="100000"/>
              </a:lnSpc>
              <a:spcBef>
                <a:spcPts val="480"/>
              </a:spcBef>
              <a:spcAft>
                <a:spcPts val="0"/>
              </a:spcAft>
              <a:buClr>
                <a:schemeClr val="accent2"/>
              </a:buClr>
              <a:buSzPts val="2400"/>
              <a:buFont typeface="Times New Roman"/>
              <a:buChar char="•"/>
            </a:pPr>
            <a:r>
              <a:rPr lang="en-US" sz="2400" b="0" i="0" u="none">
                <a:solidFill>
                  <a:schemeClr val="accent2"/>
                </a:solidFill>
                <a:latin typeface="Times New Roman"/>
                <a:ea typeface="Times New Roman"/>
                <a:cs typeface="Times New Roman"/>
                <a:sym typeface="Times New Roman"/>
              </a:rPr>
              <a:t>T</a:t>
            </a:r>
            <a:r>
              <a:rPr lang="en-US" sz="2400" b="0" i="0" u="none">
                <a:solidFill>
                  <a:schemeClr val="dk1"/>
                </a:solidFill>
                <a:latin typeface="Times New Roman"/>
                <a:ea typeface="Times New Roman"/>
                <a:cs typeface="Times New Roman"/>
                <a:sym typeface="Times New Roman"/>
              </a:rPr>
              <a:t> stands for Twisted Pair</a:t>
            </a:r>
            <a:endParaRPr/>
          </a:p>
          <a:p>
            <a:pPr marL="342900" lvl="0" indent="-342900" algn="l" rtl="0">
              <a:lnSpc>
                <a:spcPct val="100000"/>
              </a:lnSpc>
              <a:spcBef>
                <a:spcPts val="480"/>
              </a:spcBef>
              <a:spcAft>
                <a:spcPts val="0"/>
              </a:spcAft>
              <a:buClr>
                <a:schemeClr val="dk1"/>
              </a:buClr>
              <a:buSzPts val="2400"/>
              <a:buFont typeface="Times New Roman"/>
              <a:buChar char="•"/>
            </a:pPr>
            <a:r>
              <a:rPr lang="en-US" sz="2400" b="0" i="0" u="none">
                <a:solidFill>
                  <a:schemeClr val="dk1"/>
                </a:solidFill>
                <a:latin typeface="Times New Roman"/>
                <a:ea typeface="Times New Roman"/>
                <a:cs typeface="Times New Roman"/>
                <a:sym typeface="Times New Roman"/>
              </a:rPr>
              <a:t>Hub(s) connected by twisted pair facilitate “star topology”</a:t>
            </a:r>
            <a:endParaRPr/>
          </a:p>
          <a:p>
            <a:pPr marL="742950" lvl="1" indent="-285750" algn="l" rtl="0">
              <a:lnSpc>
                <a:spcPct val="100000"/>
              </a:lnSpc>
              <a:spcBef>
                <a:spcPts val="480"/>
              </a:spcBef>
              <a:spcAft>
                <a:spcPts val="0"/>
              </a:spcAft>
              <a:buClr>
                <a:schemeClr val="dk1"/>
              </a:buClr>
              <a:buSzPts val="2400"/>
              <a:buFont typeface="Times New Roman"/>
              <a:buChar char="–"/>
            </a:pPr>
            <a:r>
              <a:rPr lang="en-US" sz="2400" b="0" i="0" u="none">
                <a:solidFill>
                  <a:schemeClr val="dk1"/>
                </a:solidFill>
                <a:latin typeface="Times New Roman"/>
                <a:ea typeface="Times New Roman"/>
                <a:cs typeface="Times New Roman"/>
                <a:sym typeface="Times New Roman"/>
              </a:rPr>
              <a:t> Distance of any node to hub must be &lt; 100M</a:t>
            </a:r>
            <a:endParaRPr/>
          </a:p>
        </p:txBody>
      </p:sp>
      <p:pic>
        <p:nvPicPr>
          <p:cNvPr id="130" name="Google Shape;130;p19" descr="C:\Medy\cs118\Notes\TopDown Fall 99\Pictures\561 hubTier.jpg"/>
          <p:cNvPicPr preferRelativeResize="0"/>
          <p:nvPr/>
        </p:nvPicPr>
        <p:blipFill rotWithShape="1">
          <a:blip r:embed="rId3">
            <a:alphaModFix/>
          </a:blip>
          <a:srcRect/>
          <a:stretch/>
        </p:blipFill>
        <p:spPr>
          <a:xfrm>
            <a:off x="912812" y="3352800"/>
            <a:ext cx="7011987" cy="2733675"/>
          </a:xfrm>
          <a:prstGeom prst="rect">
            <a:avLst/>
          </a:prstGeom>
          <a:noFill/>
          <a:ln>
            <a:noFill/>
          </a:ln>
        </p:spPr>
      </p:pic>
      <p:sp>
        <p:nvSpPr>
          <p:cNvPr id="131" name="Google Shape;131;p19"/>
          <p:cNvSpPr txBox="1"/>
          <p:nvPr/>
        </p:nvSpPr>
        <p:spPr>
          <a:xfrm>
            <a:off x="1522412" y="5695950"/>
            <a:ext cx="5943600" cy="381000"/>
          </a:xfrm>
          <a:prstGeom prst="rect">
            <a:avLst/>
          </a:prstGeom>
          <a:solidFill>
            <a:schemeClr val="lt1"/>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0"/>
          <p:cNvSpPr txBox="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CS 640</a:t>
            </a:r>
            <a:endParaRPr/>
          </a:p>
        </p:txBody>
      </p:sp>
      <p:sp>
        <p:nvSpPr>
          <p:cNvPr id="137" name="Google Shape;137;p20"/>
          <p:cNvSpPr txBox="1"/>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ts val="1400"/>
                <a:buFont typeface="Times New Roman"/>
                <a:buNone/>
              </a:pPr>
              <a:t>94</a:t>
            </a:fld>
            <a:endParaRPr/>
          </a:p>
        </p:txBody>
      </p:sp>
      <p:sp>
        <p:nvSpPr>
          <p:cNvPr id="138" name="Google Shape;138;p20"/>
          <p:cNvSpPr txBox="1">
            <a:spLocks noGrp="1"/>
          </p:cNvSpPr>
          <p:nvPr>
            <p:ph type="title"/>
          </p:nvPr>
        </p:nvSpPr>
        <p:spPr>
          <a:xfrm>
            <a:off x="685800" y="609600"/>
            <a:ext cx="7772400" cy="609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333CC"/>
              </a:buClr>
              <a:buSzPts val="4000"/>
              <a:buFont typeface="Times New Roman"/>
              <a:buNone/>
            </a:pPr>
            <a:r>
              <a:rPr lang="en-US" sz="4000" b="0" i="0" u="none">
                <a:solidFill>
                  <a:srgbClr val="3333CC"/>
                </a:solidFill>
                <a:latin typeface="Times New Roman"/>
                <a:ea typeface="Times New Roman"/>
                <a:cs typeface="Times New Roman"/>
                <a:sym typeface="Times New Roman"/>
              </a:rPr>
              <a:t>Switched Ethernet</a:t>
            </a:r>
            <a:endParaRPr/>
          </a:p>
        </p:txBody>
      </p:sp>
      <p:sp>
        <p:nvSpPr>
          <p:cNvPr id="139" name="Google Shape;139;p20"/>
          <p:cNvSpPr txBox="1">
            <a:spLocks noGrp="1"/>
          </p:cNvSpPr>
          <p:nvPr>
            <p:ph idx="1"/>
          </p:nvPr>
        </p:nvSpPr>
        <p:spPr>
          <a:xfrm>
            <a:off x="152400" y="1524000"/>
            <a:ext cx="8915400" cy="44196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000"/>
              <a:buFont typeface="Times New Roman"/>
              <a:buChar char="•"/>
            </a:pPr>
            <a:r>
              <a:rPr lang="en-US" sz="2000" b="0" i="0" u="none">
                <a:solidFill>
                  <a:schemeClr val="dk1"/>
                </a:solidFill>
                <a:latin typeface="Times New Roman"/>
                <a:ea typeface="Times New Roman"/>
                <a:cs typeface="Times New Roman"/>
                <a:sym typeface="Times New Roman"/>
              </a:rPr>
              <a:t>Switches forward and filter frames based on LAN addresses</a:t>
            </a:r>
            <a:endParaRPr/>
          </a:p>
          <a:p>
            <a:pPr marL="742950" lvl="1" indent="-285750" algn="l" rtl="0">
              <a:lnSpc>
                <a:spcPct val="90000"/>
              </a:lnSpc>
              <a:spcBef>
                <a:spcPts val="360"/>
              </a:spcBef>
              <a:spcAft>
                <a:spcPts val="0"/>
              </a:spcAft>
              <a:buClr>
                <a:schemeClr val="dk1"/>
              </a:buClr>
              <a:buSzPts val="1800"/>
              <a:buFont typeface="Times New Roman"/>
              <a:buChar char="–"/>
            </a:pPr>
            <a:r>
              <a:rPr lang="en-US" sz="1800" b="0" i="0" u="none">
                <a:solidFill>
                  <a:schemeClr val="dk1"/>
                </a:solidFill>
                <a:latin typeface="Times New Roman"/>
                <a:ea typeface="Times New Roman"/>
                <a:cs typeface="Times New Roman"/>
                <a:sym typeface="Times New Roman"/>
              </a:rPr>
              <a:t>It’s not a bus or a router (although simple forwarding tables are maintained)</a:t>
            </a:r>
            <a:endParaRPr/>
          </a:p>
          <a:p>
            <a:pPr marL="342900" lvl="0" indent="-342900" algn="l" rtl="0">
              <a:lnSpc>
                <a:spcPct val="90000"/>
              </a:lnSpc>
              <a:spcBef>
                <a:spcPts val="400"/>
              </a:spcBef>
              <a:spcAft>
                <a:spcPts val="0"/>
              </a:spcAft>
              <a:buClr>
                <a:schemeClr val="dk1"/>
              </a:buClr>
              <a:buSzPts val="2000"/>
              <a:buFont typeface="Times New Roman"/>
              <a:buChar char="•"/>
            </a:pPr>
            <a:r>
              <a:rPr lang="en-US" sz="2000" b="0" i="0" u="none">
                <a:solidFill>
                  <a:schemeClr val="dk1"/>
                </a:solidFill>
                <a:latin typeface="Times New Roman"/>
                <a:ea typeface="Times New Roman"/>
                <a:cs typeface="Times New Roman"/>
                <a:sym typeface="Times New Roman"/>
              </a:rPr>
              <a:t>Very scalable</a:t>
            </a:r>
            <a:endParaRPr/>
          </a:p>
          <a:p>
            <a:pPr marL="742950" lvl="1" indent="-285750" algn="l" rtl="0">
              <a:lnSpc>
                <a:spcPct val="90000"/>
              </a:lnSpc>
              <a:spcBef>
                <a:spcPts val="360"/>
              </a:spcBef>
              <a:spcAft>
                <a:spcPts val="0"/>
              </a:spcAft>
              <a:buClr>
                <a:schemeClr val="dk1"/>
              </a:buClr>
              <a:buSzPts val="1800"/>
              <a:buFont typeface="Times New Roman"/>
              <a:buChar char="–"/>
            </a:pPr>
            <a:r>
              <a:rPr lang="en-US" sz="1800" b="0" i="0" u="none">
                <a:solidFill>
                  <a:schemeClr val="dk1"/>
                </a:solidFill>
                <a:latin typeface="Times New Roman"/>
                <a:ea typeface="Times New Roman"/>
                <a:cs typeface="Times New Roman"/>
                <a:sym typeface="Times New Roman"/>
              </a:rPr>
              <a:t>Options for many interfaces</a:t>
            </a:r>
            <a:endParaRPr/>
          </a:p>
          <a:p>
            <a:pPr marL="742950" lvl="1" indent="-285750" algn="l" rtl="0">
              <a:lnSpc>
                <a:spcPct val="90000"/>
              </a:lnSpc>
              <a:spcBef>
                <a:spcPts val="360"/>
              </a:spcBef>
              <a:spcAft>
                <a:spcPts val="0"/>
              </a:spcAft>
              <a:buClr>
                <a:schemeClr val="dk1"/>
              </a:buClr>
              <a:buSzPts val="1800"/>
              <a:buFont typeface="Times New Roman"/>
              <a:buChar char="–"/>
            </a:pPr>
            <a:r>
              <a:rPr lang="en-US" sz="1800" b="0" i="0" u="none">
                <a:solidFill>
                  <a:schemeClr val="dk1"/>
                </a:solidFill>
                <a:latin typeface="Times New Roman"/>
                <a:ea typeface="Times New Roman"/>
                <a:cs typeface="Times New Roman"/>
                <a:sym typeface="Times New Roman"/>
              </a:rPr>
              <a:t>Full duplex operation (send/receive frames simultaneously)</a:t>
            </a:r>
            <a:endParaRPr/>
          </a:p>
          <a:p>
            <a:pPr marL="342900" lvl="0" indent="-342900" algn="l" rtl="0">
              <a:lnSpc>
                <a:spcPct val="90000"/>
              </a:lnSpc>
              <a:spcBef>
                <a:spcPts val="400"/>
              </a:spcBef>
              <a:spcAft>
                <a:spcPts val="0"/>
              </a:spcAft>
              <a:buClr>
                <a:schemeClr val="dk1"/>
              </a:buClr>
              <a:buSzPts val="2000"/>
              <a:buFont typeface="Times New Roman"/>
              <a:buChar char="•"/>
            </a:pPr>
            <a:r>
              <a:rPr lang="en-US" sz="2000" b="0" i="0" u="none">
                <a:solidFill>
                  <a:schemeClr val="dk1"/>
                </a:solidFill>
                <a:latin typeface="Times New Roman"/>
                <a:ea typeface="Times New Roman"/>
                <a:cs typeface="Times New Roman"/>
                <a:sym typeface="Times New Roman"/>
              </a:rPr>
              <a:t>Connect two or more “segments” by copying data frames between them</a:t>
            </a:r>
            <a:endParaRPr/>
          </a:p>
          <a:p>
            <a:pPr marL="742950" lvl="1" indent="-285750" algn="l" rtl="0">
              <a:lnSpc>
                <a:spcPct val="90000"/>
              </a:lnSpc>
              <a:spcBef>
                <a:spcPts val="360"/>
              </a:spcBef>
              <a:spcAft>
                <a:spcPts val="0"/>
              </a:spcAft>
              <a:buClr>
                <a:schemeClr val="dk1"/>
              </a:buClr>
              <a:buSzPts val="1800"/>
              <a:buFont typeface="Times New Roman"/>
              <a:buChar char="–"/>
            </a:pPr>
            <a:r>
              <a:rPr lang="en-US" sz="1800" b="0" i="0" u="none">
                <a:solidFill>
                  <a:schemeClr val="dk1"/>
                </a:solidFill>
                <a:latin typeface="Times New Roman"/>
                <a:ea typeface="Times New Roman"/>
                <a:cs typeface="Times New Roman"/>
                <a:sym typeface="Times New Roman"/>
              </a:rPr>
              <a:t>Switches only copy data when needed</a:t>
            </a:r>
            <a:endParaRPr/>
          </a:p>
          <a:p>
            <a:pPr marL="1143000" lvl="2" indent="-228600" algn="l" rtl="0">
              <a:lnSpc>
                <a:spcPct val="90000"/>
              </a:lnSpc>
              <a:spcBef>
                <a:spcPts val="320"/>
              </a:spcBef>
              <a:spcAft>
                <a:spcPts val="0"/>
              </a:spcAft>
              <a:buClr>
                <a:schemeClr val="dk1"/>
              </a:buClr>
              <a:buSzPts val="1600"/>
              <a:buFont typeface="Times New Roman"/>
              <a:buChar char="•"/>
            </a:pPr>
            <a:r>
              <a:rPr lang="en-US" sz="1600" b="0" i="0" u="none">
                <a:solidFill>
                  <a:schemeClr val="dk1"/>
                </a:solidFill>
                <a:latin typeface="Times New Roman"/>
                <a:ea typeface="Times New Roman"/>
                <a:cs typeface="Times New Roman"/>
                <a:sym typeface="Times New Roman"/>
              </a:rPr>
              <a:t>key difference from repeaters</a:t>
            </a:r>
            <a:endParaRPr sz="1600" b="0" i="0" u="none">
              <a:solidFill>
                <a:schemeClr val="dk1"/>
              </a:solidFill>
              <a:latin typeface="Times New Roman"/>
              <a:ea typeface="Times New Roman"/>
              <a:cs typeface="Times New Roman"/>
              <a:sym typeface="Times New Roman"/>
            </a:endParaRPr>
          </a:p>
          <a:p>
            <a:pPr marL="342900" lvl="0" indent="-342900" algn="l" rtl="0">
              <a:lnSpc>
                <a:spcPct val="90000"/>
              </a:lnSpc>
              <a:spcBef>
                <a:spcPts val="400"/>
              </a:spcBef>
              <a:spcAft>
                <a:spcPts val="0"/>
              </a:spcAft>
              <a:buClr>
                <a:schemeClr val="dk1"/>
              </a:buClr>
              <a:buSzPts val="2000"/>
              <a:buFont typeface="Times New Roman"/>
              <a:buChar char="•"/>
            </a:pPr>
            <a:r>
              <a:rPr lang="en-US" sz="2000" b="0" i="0" u="none">
                <a:solidFill>
                  <a:schemeClr val="dk1"/>
                </a:solidFill>
                <a:latin typeface="Times New Roman"/>
                <a:ea typeface="Times New Roman"/>
                <a:cs typeface="Times New Roman"/>
                <a:sym typeface="Times New Roman"/>
              </a:rPr>
              <a:t>Higher link bandwidth</a:t>
            </a:r>
            <a:endParaRPr/>
          </a:p>
          <a:p>
            <a:pPr marL="742950" lvl="1" indent="-285750" algn="l" rtl="0">
              <a:lnSpc>
                <a:spcPct val="90000"/>
              </a:lnSpc>
              <a:spcBef>
                <a:spcPts val="360"/>
              </a:spcBef>
              <a:spcAft>
                <a:spcPts val="0"/>
              </a:spcAft>
              <a:buClr>
                <a:schemeClr val="dk1"/>
              </a:buClr>
              <a:buSzPts val="1800"/>
              <a:buFont typeface="Times New Roman"/>
              <a:buChar char="–"/>
            </a:pPr>
            <a:r>
              <a:rPr lang="en-US" sz="1800" b="0" i="0" u="none">
                <a:solidFill>
                  <a:schemeClr val="dk1"/>
                </a:solidFill>
                <a:latin typeface="Times New Roman"/>
                <a:ea typeface="Times New Roman"/>
                <a:cs typeface="Times New Roman"/>
                <a:sym typeface="Times New Roman"/>
              </a:rPr>
              <a:t>Collisions are completely avoided</a:t>
            </a:r>
            <a:endParaRPr/>
          </a:p>
          <a:p>
            <a:pPr marL="342900" lvl="0" indent="-342900" algn="l" rtl="0">
              <a:lnSpc>
                <a:spcPct val="90000"/>
              </a:lnSpc>
              <a:spcBef>
                <a:spcPts val="400"/>
              </a:spcBef>
              <a:spcAft>
                <a:spcPts val="0"/>
              </a:spcAft>
              <a:buClr>
                <a:schemeClr val="dk1"/>
              </a:buClr>
              <a:buSzPts val="2000"/>
              <a:buFont typeface="Times New Roman"/>
              <a:buChar char="•"/>
            </a:pPr>
            <a:r>
              <a:rPr lang="en-US" sz="2000" b="0" i="0" u="none">
                <a:solidFill>
                  <a:schemeClr val="dk1"/>
                </a:solidFill>
                <a:latin typeface="Times New Roman"/>
                <a:ea typeface="Times New Roman"/>
                <a:cs typeface="Times New Roman"/>
                <a:sym typeface="Times New Roman"/>
              </a:rPr>
              <a:t>Much greater aggregate bandwidth</a:t>
            </a:r>
            <a:endParaRPr/>
          </a:p>
          <a:p>
            <a:pPr marL="742950" lvl="1" indent="-285750" algn="l" rtl="0">
              <a:lnSpc>
                <a:spcPct val="90000"/>
              </a:lnSpc>
              <a:spcBef>
                <a:spcPts val="360"/>
              </a:spcBef>
              <a:spcAft>
                <a:spcPts val="0"/>
              </a:spcAft>
              <a:buClr>
                <a:schemeClr val="dk1"/>
              </a:buClr>
              <a:buSzPts val="1800"/>
              <a:buFont typeface="Times New Roman"/>
              <a:buChar char="–"/>
            </a:pPr>
            <a:r>
              <a:rPr lang="en-US" sz="1800" b="0" i="0" u="none">
                <a:solidFill>
                  <a:schemeClr val="dk1"/>
                </a:solidFill>
                <a:latin typeface="Times New Roman"/>
                <a:ea typeface="Times New Roman"/>
                <a:cs typeface="Times New Roman"/>
                <a:sym typeface="Times New Roman"/>
              </a:rPr>
              <a:t>Separate segments can send at once</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txBox="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CS 640</a:t>
            </a:r>
            <a:endParaRPr/>
          </a:p>
        </p:txBody>
      </p:sp>
      <p:sp>
        <p:nvSpPr>
          <p:cNvPr id="145" name="Google Shape;145;p21"/>
          <p:cNvSpPr txBox="1"/>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ts val="1400"/>
                <a:buFont typeface="Times New Roman"/>
                <a:buNone/>
              </a:pPr>
              <a:t>95</a:t>
            </a:fld>
            <a:endParaRPr/>
          </a:p>
        </p:txBody>
      </p:sp>
      <p:sp>
        <p:nvSpPr>
          <p:cNvPr id="146" name="Google Shape;146;p21"/>
          <p:cNvSpPr txBox="1">
            <a:spLocks noGrp="1"/>
          </p:cNvSpPr>
          <p:nvPr>
            <p:ph type="title"/>
          </p:nvPr>
        </p:nvSpPr>
        <p:spPr>
          <a:xfrm>
            <a:off x="533400" y="609600"/>
            <a:ext cx="80772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333CC"/>
              </a:buClr>
              <a:buSzPts val="3600"/>
              <a:buFont typeface="Times New Roman"/>
              <a:buNone/>
            </a:pPr>
            <a:r>
              <a:rPr lang="en-US" sz="3600" b="0" i="0" u="none">
                <a:solidFill>
                  <a:srgbClr val="3333CC"/>
                </a:solidFill>
                <a:latin typeface="Times New Roman"/>
                <a:ea typeface="Times New Roman"/>
                <a:cs typeface="Times New Roman"/>
                <a:sym typeface="Times New Roman"/>
              </a:rPr>
              <a:t>Physical Layer Configurations for 802.3</a:t>
            </a:r>
            <a:endParaRPr/>
          </a:p>
        </p:txBody>
      </p:sp>
      <p:sp>
        <p:nvSpPr>
          <p:cNvPr id="147" name="Google Shape;147;p21"/>
          <p:cNvSpPr txBox="1">
            <a:spLocks noGrp="1"/>
          </p:cNvSpPr>
          <p:nvPr>
            <p:ph idx="1"/>
          </p:nvPr>
        </p:nvSpPr>
        <p:spPr>
          <a:xfrm>
            <a:off x="685800" y="1524000"/>
            <a:ext cx="7772400" cy="41148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000"/>
              <a:buFont typeface="Times New Roman"/>
              <a:buChar char="•"/>
            </a:pPr>
            <a:r>
              <a:rPr lang="en-US" sz="2000" b="0" i="0" u="none">
                <a:solidFill>
                  <a:schemeClr val="dk1"/>
                </a:solidFill>
                <a:latin typeface="Times New Roman"/>
                <a:ea typeface="Times New Roman"/>
                <a:cs typeface="Times New Roman"/>
                <a:sym typeface="Times New Roman"/>
              </a:rPr>
              <a:t>Physical layer configurations are specified in three parts</a:t>
            </a:r>
            <a:endParaRPr/>
          </a:p>
          <a:p>
            <a:pPr marL="342900" lvl="0" indent="-342900" algn="l" rtl="0">
              <a:lnSpc>
                <a:spcPct val="90000"/>
              </a:lnSpc>
              <a:spcBef>
                <a:spcPts val="400"/>
              </a:spcBef>
              <a:spcAft>
                <a:spcPts val="0"/>
              </a:spcAft>
              <a:buClr>
                <a:schemeClr val="dk1"/>
              </a:buClr>
              <a:buSzPts val="2000"/>
              <a:buFont typeface="Times New Roman"/>
              <a:buChar char="•"/>
            </a:pPr>
            <a:r>
              <a:rPr lang="en-US" sz="2000" b="0" i="0" u="none">
                <a:solidFill>
                  <a:schemeClr val="dk1"/>
                </a:solidFill>
                <a:latin typeface="Times New Roman"/>
                <a:ea typeface="Times New Roman"/>
                <a:cs typeface="Times New Roman"/>
                <a:sym typeface="Times New Roman"/>
              </a:rPr>
              <a:t>Data rate (10, 100, 1,000)</a:t>
            </a:r>
            <a:endParaRPr/>
          </a:p>
          <a:p>
            <a:pPr marL="742950" lvl="1" indent="-285750" algn="l" rtl="0">
              <a:lnSpc>
                <a:spcPct val="90000"/>
              </a:lnSpc>
              <a:spcBef>
                <a:spcPts val="360"/>
              </a:spcBef>
              <a:spcAft>
                <a:spcPts val="0"/>
              </a:spcAft>
              <a:buClr>
                <a:schemeClr val="dk1"/>
              </a:buClr>
              <a:buSzPts val="1800"/>
              <a:buFont typeface="Times New Roman"/>
              <a:buChar char="–"/>
            </a:pPr>
            <a:r>
              <a:rPr lang="en-US" sz="1800" b="0" i="0" u="none">
                <a:solidFill>
                  <a:schemeClr val="dk1"/>
                </a:solidFill>
                <a:latin typeface="Times New Roman"/>
                <a:ea typeface="Times New Roman"/>
                <a:cs typeface="Times New Roman"/>
                <a:sym typeface="Times New Roman"/>
              </a:rPr>
              <a:t>10, 100, 1,000Mbps</a:t>
            </a:r>
            <a:endParaRPr/>
          </a:p>
          <a:p>
            <a:pPr marL="342900" lvl="0" indent="-342900" algn="l" rtl="0">
              <a:lnSpc>
                <a:spcPct val="90000"/>
              </a:lnSpc>
              <a:spcBef>
                <a:spcPts val="400"/>
              </a:spcBef>
              <a:spcAft>
                <a:spcPts val="0"/>
              </a:spcAft>
              <a:buClr>
                <a:schemeClr val="dk1"/>
              </a:buClr>
              <a:buSzPts val="2000"/>
              <a:buFont typeface="Times New Roman"/>
              <a:buChar char="•"/>
            </a:pPr>
            <a:r>
              <a:rPr lang="en-US" sz="2000" b="0" i="0" u="none">
                <a:solidFill>
                  <a:schemeClr val="dk1"/>
                </a:solidFill>
                <a:latin typeface="Times New Roman"/>
                <a:ea typeface="Times New Roman"/>
                <a:cs typeface="Times New Roman"/>
                <a:sym typeface="Times New Roman"/>
              </a:rPr>
              <a:t>Signaling method (base, broad)</a:t>
            </a:r>
            <a:endParaRPr/>
          </a:p>
          <a:p>
            <a:pPr marL="742950" lvl="1" indent="-285750" algn="l" rtl="0">
              <a:lnSpc>
                <a:spcPct val="90000"/>
              </a:lnSpc>
              <a:spcBef>
                <a:spcPts val="360"/>
              </a:spcBef>
              <a:spcAft>
                <a:spcPts val="0"/>
              </a:spcAft>
              <a:buClr>
                <a:schemeClr val="dk1"/>
              </a:buClr>
              <a:buSzPts val="1800"/>
              <a:buFont typeface="Times New Roman"/>
              <a:buChar char="–"/>
            </a:pPr>
            <a:r>
              <a:rPr lang="en-US" sz="1800" b="0" i="0" u="none">
                <a:solidFill>
                  <a:schemeClr val="dk1"/>
                </a:solidFill>
                <a:latin typeface="Times New Roman"/>
                <a:ea typeface="Times New Roman"/>
                <a:cs typeface="Times New Roman"/>
                <a:sym typeface="Times New Roman"/>
              </a:rPr>
              <a:t>Baseband</a:t>
            </a:r>
            <a:endParaRPr/>
          </a:p>
          <a:p>
            <a:pPr marL="1143000" lvl="2" indent="-228600" algn="l" rtl="0">
              <a:lnSpc>
                <a:spcPct val="90000"/>
              </a:lnSpc>
              <a:spcBef>
                <a:spcPts val="320"/>
              </a:spcBef>
              <a:spcAft>
                <a:spcPts val="0"/>
              </a:spcAft>
              <a:buClr>
                <a:schemeClr val="dk1"/>
              </a:buClr>
              <a:buSzPts val="1600"/>
              <a:buFont typeface="Times New Roman"/>
              <a:buChar char="•"/>
            </a:pPr>
            <a:r>
              <a:rPr lang="en-US" sz="1600" b="0" i="0" u="none">
                <a:solidFill>
                  <a:schemeClr val="dk1"/>
                </a:solidFill>
                <a:latin typeface="Times New Roman"/>
                <a:ea typeface="Times New Roman"/>
                <a:cs typeface="Times New Roman"/>
                <a:sym typeface="Times New Roman"/>
              </a:rPr>
              <a:t>Digital signaling</a:t>
            </a:r>
            <a:endParaRPr/>
          </a:p>
          <a:p>
            <a:pPr marL="742950" lvl="1" indent="-285750" algn="l" rtl="0">
              <a:lnSpc>
                <a:spcPct val="90000"/>
              </a:lnSpc>
              <a:spcBef>
                <a:spcPts val="360"/>
              </a:spcBef>
              <a:spcAft>
                <a:spcPts val="0"/>
              </a:spcAft>
              <a:buClr>
                <a:schemeClr val="dk1"/>
              </a:buClr>
              <a:buSzPts val="1800"/>
              <a:buFont typeface="Times New Roman"/>
              <a:buChar char="–"/>
            </a:pPr>
            <a:r>
              <a:rPr lang="en-US" sz="1800" b="0" i="0" u="none">
                <a:solidFill>
                  <a:schemeClr val="dk1"/>
                </a:solidFill>
                <a:latin typeface="Times New Roman"/>
                <a:ea typeface="Times New Roman"/>
                <a:cs typeface="Times New Roman"/>
                <a:sym typeface="Times New Roman"/>
              </a:rPr>
              <a:t>Broadband</a:t>
            </a:r>
            <a:endParaRPr/>
          </a:p>
          <a:p>
            <a:pPr marL="1143000" lvl="2" indent="-228600" algn="l" rtl="0">
              <a:lnSpc>
                <a:spcPct val="90000"/>
              </a:lnSpc>
              <a:spcBef>
                <a:spcPts val="320"/>
              </a:spcBef>
              <a:spcAft>
                <a:spcPts val="0"/>
              </a:spcAft>
              <a:buClr>
                <a:schemeClr val="dk1"/>
              </a:buClr>
              <a:buSzPts val="1600"/>
              <a:buFont typeface="Times New Roman"/>
              <a:buChar char="•"/>
            </a:pPr>
            <a:r>
              <a:rPr lang="en-US" sz="1600" b="0" i="0" u="none">
                <a:solidFill>
                  <a:schemeClr val="dk1"/>
                </a:solidFill>
                <a:latin typeface="Times New Roman"/>
                <a:ea typeface="Times New Roman"/>
                <a:cs typeface="Times New Roman"/>
                <a:sym typeface="Times New Roman"/>
              </a:rPr>
              <a:t>Analog signaling</a:t>
            </a:r>
            <a:endParaRPr/>
          </a:p>
          <a:p>
            <a:pPr marL="342900" lvl="0" indent="-342900" algn="l" rtl="0">
              <a:lnSpc>
                <a:spcPct val="90000"/>
              </a:lnSpc>
              <a:spcBef>
                <a:spcPts val="400"/>
              </a:spcBef>
              <a:spcAft>
                <a:spcPts val="0"/>
              </a:spcAft>
              <a:buClr>
                <a:schemeClr val="dk1"/>
              </a:buClr>
              <a:buSzPts val="2000"/>
              <a:buFont typeface="Times New Roman"/>
              <a:buChar char="•"/>
            </a:pPr>
            <a:r>
              <a:rPr lang="en-US" sz="2000" b="0" i="0" u="none">
                <a:solidFill>
                  <a:schemeClr val="dk1"/>
                </a:solidFill>
                <a:latin typeface="Times New Roman"/>
                <a:ea typeface="Times New Roman"/>
                <a:cs typeface="Times New Roman"/>
                <a:sym typeface="Times New Roman"/>
              </a:rPr>
              <a:t>Cabling (2, 5, T, F, S, L)</a:t>
            </a:r>
            <a:endParaRPr/>
          </a:p>
          <a:p>
            <a:pPr marL="742950" lvl="1" indent="-285750" algn="l" rtl="0">
              <a:lnSpc>
                <a:spcPct val="90000"/>
              </a:lnSpc>
              <a:spcBef>
                <a:spcPts val="360"/>
              </a:spcBef>
              <a:spcAft>
                <a:spcPts val="0"/>
              </a:spcAft>
              <a:buClr>
                <a:schemeClr val="dk1"/>
              </a:buClr>
              <a:buSzPts val="1800"/>
              <a:buFont typeface="Times New Roman"/>
              <a:buChar char="–"/>
            </a:pPr>
            <a:r>
              <a:rPr lang="en-US" sz="1800" b="0" i="0" u="none">
                <a:solidFill>
                  <a:schemeClr val="dk1"/>
                </a:solidFill>
                <a:latin typeface="Times New Roman"/>
                <a:ea typeface="Times New Roman"/>
                <a:cs typeface="Times New Roman"/>
                <a:sym typeface="Times New Roman"/>
              </a:rPr>
              <a:t>5 - Thick coax (original Ethernet cabling)</a:t>
            </a:r>
            <a:endParaRPr/>
          </a:p>
          <a:p>
            <a:pPr marL="742950" lvl="1" indent="-285750" algn="l" rtl="0">
              <a:lnSpc>
                <a:spcPct val="90000"/>
              </a:lnSpc>
              <a:spcBef>
                <a:spcPts val="360"/>
              </a:spcBef>
              <a:spcAft>
                <a:spcPts val="0"/>
              </a:spcAft>
              <a:buClr>
                <a:schemeClr val="dk1"/>
              </a:buClr>
              <a:buSzPts val="1800"/>
              <a:buFont typeface="Times New Roman"/>
              <a:buChar char="–"/>
            </a:pPr>
            <a:r>
              <a:rPr lang="en-US" sz="1800" b="0" i="0" u="none">
                <a:solidFill>
                  <a:schemeClr val="dk1"/>
                </a:solidFill>
                <a:latin typeface="Times New Roman"/>
                <a:ea typeface="Times New Roman"/>
                <a:cs typeface="Times New Roman"/>
                <a:sym typeface="Times New Roman"/>
              </a:rPr>
              <a:t>F – Optical fiber</a:t>
            </a:r>
            <a:endParaRPr/>
          </a:p>
          <a:p>
            <a:pPr marL="742950" lvl="1" indent="-285750" algn="l" rtl="0">
              <a:lnSpc>
                <a:spcPct val="90000"/>
              </a:lnSpc>
              <a:spcBef>
                <a:spcPts val="360"/>
              </a:spcBef>
              <a:spcAft>
                <a:spcPts val="0"/>
              </a:spcAft>
              <a:buClr>
                <a:schemeClr val="dk1"/>
              </a:buClr>
              <a:buSzPts val="1800"/>
              <a:buFont typeface="Times New Roman"/>
              <a:buChar char="–"/>
            </a:pPr>
            <a:r>
              <a:rPr lang="en-US" sz="1800" b="0" i="0" u="none">
                <a:solidFill>
                  <a:schemeClr val="dk1"/>
                </a:solidFill>
                <a:latin typeface="Times New Roman"/>
                <a:ea typeface="Times New Roman"/>
                <a:cs typeface="Times New Roman"/>
                <a:sym typeface="Times New Roman"/>
              </a:rPr>
              <a:t>S – Short wave laser over multimode fiber</a:t>
            </a:r>
            <a:endParaRPr/>
          </a:p>
          <a:p>
            <a:pPr marL="742950" lvl="1" indent="-285750" algn="l" rtl="0">
              <a:lnSpc>
                <a:spcPct val="90000"/>
              </a:lnSpc>
              <a:spcBef>
                <a:spcPts val="360"/>
              </a:spcBef>
              <a:spcAft>
                <a:spcPts val="0"/>
              </a:spcAft>
              <a:buClr>
                <a:schemeClr val="dk1"/>
              </a:buClr>
              <a:buSzPts val="1800"/>
              <a:buFont typeface="Times New Roman"/>
              <a:buChar char="–"/>
            </a:pPr>
            <a:r>
              <a:rPr lang="en-US" sz="1800" b="0" i="0" u="none">
                <a:solidFill>
                  <a:schemeClr val="dk1"/>
                </a:solidFill>
                <a:latin typeface="Times New Roman"/>
                <a:ea typeface="Times New Roman"/>
                <a:cs typeface="Times New Roman"/>
                <a:sym typeface="Times New Roman"/>
              </a:rPr>
              <a:t>L – Long wave laser over single mode fiber</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2"/>
          <p:cNvSpPr txBox="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CS 640</a:t>
            </a:r>
            <a:endParaRPr/>
          </a:p>
        </p:txBody>
      </p:sp>
      <p:sp>
        <p:nvSpPr>
          <p:cNvPr id="153" name="Google Shape;153;p22"/>
          <p:cNvSpPr txBox="1"/>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ts val="1400"/>
                <a:buFont typeface="Times New Roman"/>
                <a:buNone/>
              </a:pPr>
              <a:t>96</a:t>
            </a:fld>
            <a:endParaRPr/>
          </a:p>
        </p:txBody>
      </p:sp>
      <p:sp>
        <p:nvSpPr>
          <p:cNvPr id="154" name="Google Shape;154;p22"/>
          <p:cNvSpPr txBox="1">
            <a:spLocks noGrp="1"/>
          </p:cNvSpPr>
          <p:nvPr>
            <p:ph type="title"/>
          </p:nvPr>
        </p:nvSpPr>
        <p:spPr>
          <a:xfrm>
            <a:off x="685800" y="3810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333CC"/>
              </a:buClr>
              <a:buSzPts val="4000"/>
              <a:buFont typeface="Times New Roman"/>
              <a:buNone/>
            </a:pPr>
            <a:r>
              <a:rPr lang="en-US" sz="4000" b="0" i="0" u="none">
                <a:solidFill>
                  <a:srgbClr val="3333CC"/>
                </a:solidFill>
                <a:latin typeface="Times New Roman"/>
                <a:ea typeface="Times New Roman"/>
                <a:cs typeface="Times New Roman"/>
                <a:sym typeface="Times New Roman"/>
              </a:rPr>
              <a:t>Our Focus is Ethernet</a:t>
            </a:r>
            <a:endParaRPr/>
          </a:p>
        </p:txBody>
      </p:sp>
      <p:sp>
        <p:nvSpPr>
          <p:cNvPr id="155" name="Google Shape;155;p22"/>
          <p:cNvSpPr txBox="1">
            <a:spLocks noGrp="1"/>
          </p:cNvSpPr>
          <p:nvPr>
            <p:ph idx="1"/>
          </p:nvPr>
        </p:nvSpPr>
        <p:spPr>
          <a:xfrm>
            <a:off x="228600" y="1371600"/>
            <a:ext cx="8610600" cy="43434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Times New Roman"/>
              <a:buChar char="•"/>
            </a:pPr>
            <a:r>
              <a:rPr lang="en-US" sz="2400" b="0" i="0" u="none">
                <a:solidFill>
                  <a:schemeClr val="dk1"/>
                </a:solidFill>
                <a:latin typeface="Times New Roman"/>
                <a:ea typeface="Times New Roman"/>
                <a:cs typeface="Times New Roman"/>
                <a:sym typeface="Times New Roman"/>
              </a:rPr>
              <a:t>History</a:t>
            </a:r>
            <a:endParaRPr sz="2800" b="0" i="0" u="none">
              <a:solidFill>
                <a:schemeClr val="dk1"/>
              </a:solidFill>
              <a:latin typeface="Times New Roman"/>
              <a:ea typeface="Times New Roman"/>
              <a:cs typeface="Times New Roman"/>
              <a:sym typeface="Times New Roman"/>
            </a:endParaRPr>
          </a:p>
          <a:p>
            <a:pPr marL="742950" lvl="1" indent="-285750" algn="l" rtl="0">
              <a:lnSpc>
                <a:spcPct val="90000"/>
              </a:lnSpc>
              <a:spcBef>
                <a:spcPts val="400"/>
              </a:spcBef>
              <a:spcAft>
                <a:spcPts val="0"/>
              </a:spcAft>
              <a:buClr>
                <a:schemeClr val="dk1"/>
              </a:buClr>
              <a:buSzPts val="2000"/>
              <a:buFont typeface="Times New Roman"/>
              <a:buChar char="–"/>
            </a:pPr>
            <a:r>
              <a:rPr lang="en-US" sz="2000" b="0" i="0" u="none">
                <a:solidFill>
                  <a:schemeClr val="dk1"/>
                </a:solidFill>
                <a:latin typeface="Times New Roman"/>
                <a:ea typeface="Times New Roman"/>
                <a:cs typeface="Times New Roman"/>
                <a:sym typeface="Times New Roman"/>
              </a:rPr>
              <a:t>Developed by Bob Metcalfe and others at Xerox PARC in mid-1970s</a:t>
            </a:r>
            <a:endParaRPr/>
          </a:p>
          <a:p>
            <a:pPr marL="742950" lvl="1" indent="-285750" algn="l" rtl="0">
              <a:lnSpc>
                <a:spcPct val="90000"/>
              </a:lnSpc>
              <a:spcBef>
                <a:spcPts val="400"/>
              </a:spcBef>
              <a:spcAft>
                <a:spcPts val="0"/>
              </a:spcAft>
              <a:buClr>
                <a:schemeClr val="dk1"/>
              </a:buClr>
              <a:buSzPts val="2000"/>
              <a:buFont typeface="Times New Roman"/>
              <a:buChar char="–"/>
            </a:pPr>
            <a:r>
              <a:rPr lang="en-US" sz="2000" b="0" i="0" u="none">
                <a:solidFill>
                  <a:schemeClr val="dk1"/>
                </a:solidFill>
                <a:latin typeface="Times New Roman"/>
                <a:ea typeface="Times New Roman"/>
                <a:cs typeface="Times New Roman"/>
                <a:sym typeface="Times New Roman"/>
              </a:rPr>
              <a:t>Roots in Aloha packet-radio network</a:t>
            </a:r>
            <a:endParaRPr/>
          </a:p>
          <a:p>
            <a:pPr marL="742950" lvl="1" indent="-285750" algn="l" rtl="0">
              <a:lnSpc>
                <a:spcPct val="90000"/>
              </a:lnSpc>
              <a:spcBef>
                <a:spcPts val="400"/>
              </a:spcBef>
              <a:spcAft>
                <a:spcPts val="0"/>
              </a:spcAft>
              <a:buClr>
                <a:schemeClr val="dk1"/>
              </a:buClr>
              <a:buSzPts val="2000"/>
              <a:buFont typeface="Times New Roman"/>
              <a:buChar char="–"/>
            </a:pPr>
            <a:r>
              <a:rPr lang="en-US" sz="2000" b="0" i="0" u="none">
                <a:solidFill>
                  <a:schemeClr val="dk1"/>
                </a:solidFill>
                <a:latin typeface="Times New Roman"/>
                <a:ea typeface="Times New Roman"/>
                <a:cs typeface="Times New Roman"/>
                <a:sym typeface="Times New Roman"/>
              </a:rPr>
              <a:t>Standardized by Xerox, DEC, and Intel in 1978</a:t>
            </a:r>
            <a:endParaRPr/>
          </a:p>
          <a:p>
            <a:pPr marL="742950" lvl="1" indent="-285750" algn="l" rtl="0">
              <a:lnSpc>
                <a:spcPct val="90000"/>
              </a:lnSpc>
              <a:spcBef>
                <a:spcPts val="400"/>
              </a:spcBef>
              <a:spcAft>
                <a:spcPts val="0"/>
              </a:spcAft>
              <a:buClr>
                <a:schemeClr val="dk1"/>
              </a:buClr>
              <a:buSzPts val="2000"/>
              <a:buFont typeface="Times New Roman"/>
              <a:buChar char="–"/>
            </a:pPr>
            <a:r>
              <a:rPr lang="en-US" sz="2000" b="0" i="0" u="none">
                <a:solidFill>
                  <a:schemeClr val="dk1"/>
                </a:solidFill>
                <a:latin typeface="Times New Roman"/>
                <a:ea typeface="Times New Roman"/>
                <a:cs typeface="Times New Roman"/>
                <a:sym typeface="Times New Roman"/>
              </a:rPr>
              <a:t>LAN standards define MAC and physical layer connectivity</a:t>
            </a:r>
            <a:endParaRPr/>
          </a:p>
          <a:p>
            <a:pPr marL="1143000" lvl="2" indent="-228600" algn="l" rtl="0">
              <a:lnSpc>
                <a:spcPct val="90000"/>
              </a:lnSpc>
              <a:spcBef>
                <a:spcPts val="360"/>
              </a:spcBef>
              <a:spcAft>
                <a:spcPts val="0"/>
              </a:spcAft>
              <a:buClr>
                <a:schemeClr val="dk1"/>
              </a:buClr>
              <a:buSzPts val="1800"/>
              <a:buFont typeface="Times New Roman"/>
              <a:buChar char="•"/>
            </a:pPr>
            <a:r>
              <a:rPr lang="en-US" sz="1800" b="0" i="0" u="none">
                <a:solidFill>
                  <a:schemeClr val="dk1"/>
                </a:solidFill>
                <a:latin typeface="Times New Roman"/>
                <a:ea typeface="Times New Roman"/>
                <a:cs typeface="Times New Roman"/>
                <a:sym typeface="Times New Roman"/>
              </a:rPr>
              <a:t>IEEE 802.3 (CSMA/CD - Ethernet) standard – originally 2Mbps</a:t>
            </a:r>
            <a:endParaRPr/>
          </a:p>
          <a:p>
            <a:pPr marL="1143000" lvl="2" indent="-228600" algn="l" rtl="0">
              <a:lnSpc>
                <a:spcPct val="90000"/>
              </a:lnSpc>
              <a:spcBef>
                <a:spcPts val="360"/>
              </a:spcBef>
              <a:spcAft>
                <a:spcPts val="0"/>
              </a:spcAft>
              <a:buClr>
                <a:schemeClr val="dk1"/>
              </a:buClr>
              <a:buSzPts val="1800"/>
              <a:buFont typeface="Times New Roman"/>
              <a:buChar char="•"/>
            </a:pPr>
            <a:r>
              <a:rPr lang="en-US" sz="1800" b="0" i="0" u="none">
                <a:solidFill>
                  <a:schemeClr val="dk1"/>
                </a:solidFill>
                <a:latin typeface="Times New Roman"/>
                <a:ea typeface="Times New Roman"/>
                <a:cs typeface="Times New Roman"/>
                <a:sym typeface="Times New Roman"/>
              </a:rPr>
              <a:t>IEEE 802.3u standard for 100Mbps Ethernet</a:t>
            </a:r>
            <a:endParaRPr/>
          </a:p>
          <a:p>
            <a:pPr marL="1143000" lvl="2" indent="-228600" algn="l" rtl="0">
              <a:lnSpc>
                <a:spcPct val="90000"/>
              </a:lnSpc>
              <a:spcBef>
                <a:spcPts val="360"/>
              </a:spcBef>
              <a:spcAft>
                <a:spcPts val="0"/>
              </a:spcAft>
              <a:buClr>
                <a:schemeClr val="dk1"/>
              </a:buClr>
              <a:buSzPts val="1800"/>
              <a:buFont typeface="Times New Roman"/>
              <a:buChar char="•"/>
            </a:pPr>
            <a:r>
              <a:rPr lang="en-US" sz="1800" b="0" i="0" u="none">
                <a:solidFill>
                  <a:schemeClr val="dk1"/>
                </a:solidFill>
                <a:latin typeface="Times New Roman"/>
                <a:ea typeface="Times New Roman"/>
                <a:cs typeface="Times New Roman"/>
                <a:sym typeface="Times New Roman"/>
              </a:rPr>
              <a:t>IEEE 802.3z standard for 1,000Mbps Ethernet</a:t>
            </a:r>
            <a:endParaRPr/>
          </a:p>
          <a:p>
            <a:pPr marL="342900" lvl="0" indent="-342900" algn="l" rtl="0">
              <a:lnSpc>
                <a:spcPct val="90000"/>
              </a:lnSpc>
              <a:spcBef>
                <a:spcPts val="480"/>
              </a:spcBef>
              <a:spcAft>
                <a:spcPts val="0"/>
              </a:spcAft>
              <a:buClr>
                <a:schemeClr val="dk1"/>
              </a:buClr>
              <a:buSzPts val="2400"/>
              <a:buFont typeface="Times New Roman"/>
              <a:buChar char="•"/>
            </a:pPr>
            <a:r>
              <a:rPr lang="en-US" sz="2400" b="0" i="0" u="none">
                <a:solidFill>
                  <a:schemeClr val="dk1"/>
                </a:solidFill>
                <a:latin typeface="Times New Roman"/>
                <a:ea typeface="Times New Roman"/>
                <a:cs typeface="Times New Roman"/>
                <a:sym typeface="Times New Roman"/>
              </a:rPr>
              <a:t>CSMA/CD:  Ethernet’s Media Access Control (MAC) policy</a:t>
            </a:r>
            <a:endParaRPr sz="2800" b="0" i="0" u="none">
              <a:solidFill>
                <a:schemeClr val="dk1"/>
              </a:solidFill>
              <a:latin typeface="Times New Roman"/>
              <a:ea typeface="Times New Roman"/>
              <a:cs typeface="Times New Roman"/>
              <a:sym typeface="Times New Roman"/>
            </a:endParaRPr>
          </a:p>
          <a:p>
            <a:pPr marL="742950" lvl="1" indent="-285750" algn="l" rtl="0">
              <a:lnSpc>
                <a:spcPct val="90000"/>
              </a:lnSpc>
              <a:spcBef>
                <a:spcPts val="400"/>
              </a:spcBef>
              <a:spcAft>
                <a:spcPts val="0"/>
              </a:spcAft>
              <a:buClr>
                <a:schemeClr val="dk1"/>
              </a:buClr>
              <a:buSzPts val="2000"/>
              <a:buFont typeface="Times New Roman"/>
              <a:buChar char="–"/>
            </a:pPr>
            <a:r>
              <a:rPr lang="en-US" sz="2000" b="0" i="0" u="none">
                <a:solidFill>
                  <a:schemeClr val="dk1"/>
                </a:solidFill>
                <a:latin typeface="Times New Roman"/>
                <a:ea typeface="Times New Roman"/>
                <a:cs typeface="Times New Roman"/>
                <a:sym typeface="Times New Roman"/>
              </a:rPr>
              <a:t>CS = carrier sense</a:t>
            </a:r>
            <a:endParaRPr/>
          </a:p>
          <a:p>
            <a:pPr marL="1143000" lvl="2" indent="-228600" algn="l" rtl="0">
              <a:lnSpc>
                <a:spcPct val="90000"/>
              </a:lnSpc>
              <a:spcBef>
                <a:spcPts val="400"/>
              </a:spcBef>
              <a:spcAft>
                <a:spcPts val="0"/>
              </a:spcAft>
              <a:buClr>
                <a:schemeClr val="dk1"/>
              </a:buClr>
              <a:buSzPts val="2000"/>
              <a:buFont typeface="Times New Roman"/>
              <a:buChar char="•"/>
            </a:pPr>
            <a:r>
              <a:rPr lang="en-US" sz="2000" b="0" i="0" u="none">
                <a:solidFill>
                  <a:schemeClr val="dk1"/>
                </a:solidFill>
                <a:latin typeface="Times New Roman"/>
                <a:ea typeface="Times New Roman"/>
                <a:cs typeface="Times New Roman"/>
                <a:sym typeface="Times New Roman"/>
              </a:rPr>
              <a:t>Send only if medium is idle</a:t>
            </a:r>
            <a:endParaRPr/>
          </a:p>
          <a:p>
            <a:pPr marL="742950" lvl="1" indent="-285750" algn="l" rtl="0">
              <a:lnSpc>
                <a:spcPct val="90000"/>
              </a:lnSpc>
              <a:spcBef>
                <a:spcPts val="400"/>
              </a:spcBef>
              <a:spcAft>
                <a:spcPts val="0"/>
              </a:spcAft>
              <a:buClr>
                <a:schemeClr val="dk1"/>
              </a:buClr>
              <a:buSzPts val="2000"/>
              <a:buFont typeface="Times New Roman"/>
              <a:buChar char="–"/>
            </a:pPr>
            <a:r>
              <a:rPr lang="en-US" sz="2000" b="0" i="0" u="none">
                <a:solidFill>
                  <a:schemeClr val="dk1"/>
                </a:solidFill>
                <a:latin typeface="Times New Roman"/>
                <a:ea typeface="Times New Roman"/>
                <a:cs typeface="Times New Roman"/>
                <a:sym typeface="Times New Roman"/>
              </a:rPr>
              <a:t>MA = multiple access</a:t>
            </a:r>
            <a:endParaRPr/>
          </a:p>
          <a:p>
            <a:pPr marL="742950" lvl="1" indent="-285750" algn="l" rtl="0">
              <a:lnSpc>
                <a:spcPct val="90000"/>
              </a:lnSpc>
              <a:spcBef>
                <a:spcPts val="400"/>
              </a:spcBef>
              <a:spcAft>
                <a:spcPts val="0"/>
              </a:spcAft>
              <a:buClr>
                <a:schemeClr val="dk1"/>
              </a:buClr>
              <a:buSzPts val="2000"/>
              <a:buFont typeface="Times New Roman"/>
              <a:buChar char="–"/>
            </a:pPr>
            <a:r>
              <a:rPr lang="en-US" sz="2000" b="0" i="0" u="none">
                <a:solidFill>
                  <a:schemeClr val="dk1"/>
                </a:solidFill>
                <a:latin typeface="Times New Roman"/>
                <a:ea typeface="Times New Roman"/>
                <a:cs typeface="Times New Roman"/>
                <a:sym typeface="Times New Roman"/>
              </a:rPr>
              <a:t>CD = collision detection</a:t>
            </a:r>
            <a:endParaRPr/>
          </a:p>
          <a:p>
            <a:pPr marL="1143000" lvl="2" indent="-228600" algn="l" rtl="0">
              <a:lnSpc>
                <a:spcPct val="90000"/>
              </a:lnSpc>
              <a:spcBef>
                <a:spcPts val="400"/>
              </a:spcBef>
              <a:spcAft>
                <a:spcPts val="0"/>
              </a:spcAft>
              <a:buClr>
                <a:schemeClr val="dk1"/>
              </a:buClr>
              <a:buSzPts val="2000"/>
              <a:buFont typeface="Times New Roman"/>
              <a:buChar char="•"/>
            </a:pPr>
            <a:r>
              <a:rPr lang="en-US" sz="2000" b="0" i="0" u="none">
                <a:solidFill>
                  <a:schemeClr val="dk1"/>
                </a:solidFill>
                <a:latin typeface="Times New Roman"/>
                <a:ea typeface="Times New Roman"/>
                <a:cs typeface="Times New Roman"/>
                <a:sym typeface="Times New Roman"/>
              </a:rPr>
              <a:t>Stop sending immediately if collision is detected</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3"/>
          <p:cNvSpPr txBox="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CS 640</a:t>
            </a:r>
            <a:endParaRPr/>
          </a:p>
        </p:txBody>
      </p:sp>
      <p:sp>
        <p:nvSpPr>
          <p:cNvPr id="161" name="Google Shape;161;p23"/>
          <p:cNvSpPr txBox="1"/>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ts val="1400"/>
                <a:buFont typeface="Times New Roman"/>
                <a:buNone/>
              </a:pPr>
              <a:t>97</a:t>
            </a:fld>
            <a:endParaRPr/>
          </a:p>
        </p:txBody>
      </p:sp>
      <p:sp>
        <p:nvSpPr>
          <p:cNvPr id="162" name="Google Shape;162;p2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333CC"/>
              </a:buClr>
              <a:buSzPts val="4000"/>
              <a:buFont typeface="Times New Roman"/>
              <a:buNone/>
            </a:pPr>
            <a:r>
              <a:rPr lang="en-US" sz="4000" b="0" i="0" u="none">
                <a:solidFill>
                  <a:srgbClr val="3333CC"/>
                </a:solidFill>
                <a:latin typeface="Times New Roman"/>
                <a:ea typeface="Times New Roman"/>
                <a:cs typeface="Times New Roman"/>
                <a:sym typeface="Times New Roman"/>
              </a:rPr>
              <a:t>State Diagram for CSMA/CD</a:t>
            </a:r>
            <a:endParaRPr/>
          </a:p>
        </p:txBody>
      </p:sp>
      <p:sp>
        <p:nvSpPr>
          <p:cNvPr id="163" name="Google Shape;163;p23"/>
          <p:cNvSpPr txBox="1"/>
          <p:nvPr/>
        </p:nvSpPr>
        <p:spPr>
          <a:xfrm>
            <a:off x="762000" y="2209800"/>
            <a:ext cx="7620000" cy="4191000"/>
          </a:xfrm>
          <a:prstGeom prst="rect">
            <a:avLst/>
          </a:prstGeom>
          <a:solidFill>
            <a:srgbClr val="FFFFFF"/>
          </a:solidFill>
          <a:ln w="9525" cap="flat" cmpd="sng">
            <a:solidFill>
              <a:schemeClr val="dk1"/>
            </a:solidFill>
            <a:prstDash val="solid"/>
            <a:miter lim="800000"/>
            <a:headEnd type="none" w="sm" len="sm"/>
            <a:tailEnd type="none" w="sm" len="sm"/>
          </a:ln>
          <a:effectLst>
            <a:outerShdw blurRad="63500" dist="107763" dir="2700000">
              <a:schemeClr val="lt2"/>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64" name="Google Shape;164;p23"/>
          <p:cNvSpPr/>
          <p:nvPr/>
        </p:nvSpPr>
        <p:spPr>
          <a:xfrm>
            <a:off x="2438400" y="2286000"/>
            <a:ext cx="1295400" cy="838200"/>
          </a:xfrm>
          <a:prstGeom prst="flowChartDecision">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a:solidFill>
                  <a:srgbClr val="000000"/>
                </a:solidFill>
                <a:latin typeface="Arial"/>
                <a:ea typeface="Arial"/>
                <a:cs typeface="Arial"/>
                <a:sym typeface="Arial"/>
              </a:rPr>
              <a:t>Packet?</a:t>
            </a:r>
            <a:endParaRPr/>
          </a:p>
        </p:txBody>
      </p:sp>
      <p:sp>
        <p:nvSpPr>
          <p:cNvPr id="165" name="Google Shape;165;p23"/>
          <p:cNvSpPr/>
          <p:nvPr/>
        </p:nvSpPr>
        <p:spPr>
          <a:xfrm>
            <a:off x="2286000" y="3429000"/>
            <a:ext cx="1676400" cy="609600"/>
          </a:xfrm>
          <a:prstGeom prst="ellipse">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a:solidFill>
                  <a:srgbClr val="000000"/>
                </a:solidFill>
                <a:latin typeface="Arial"/>
                <a:ea typeface="Arial"/>
                <a:cs typeface="Arial"/>
                <a:sym typeface="Arial"/>
              </a:rPr>
              <a:t>Sense Carrier</a:t>
            </a:r>
            <a:endParaRPr/>
          </a:p>
        </p:txBody>
      </p:sp>
      <p:sp>
        <p:nvSpPr>
          <p:cNvPr id="166" name="Google Shape;166;p23"/>
          <p:cNvSpPr txBox="1"/>
          <p:nvPr/>
        </p:nvSpPr>
        <p:spPr>
          <a:xfrm>
            <a:off x="1295400" y="4343400"/>
            <a:ext cx="1066800" cy="762000"/>
          </a:xfrm>
          <a:prstGeom prst="rect">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a:solidFill>
                  <a:srgbClr val="000000"/>
                </a:solidFill>
                <a:latin typeface="Arial"/>
                <a:ea typeface="Arial"/>
                <a:cs typeface="Arial"/>
                <a:sym typeface="Arial"/>
              </a:rPr>
              <a:t>Discard Packet</a:t>
            </a:r>
            <a:endParaRPr/>
          </a:p>
        </p:txBody>
      </p:sp>
      <p:sp>
        <p:nvSpPr>
          <p:cNvPr id="167" name="Google Shape;167;p23"/>
          <p:cNvSpPr/>
          <p:nvPr/>
        </p:nvSpPr>
        <p:spPr>
          <a:xfrm>
            <a:off x="4572000" y="3505200"/>
            <a:ext cx="990600" cy="381000"/>
          </a:xfrm>
          <a:prstGeom prst="ellipse">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a:solidFill>
                  <a:srgbClr val="000000"/>
                </a:solidFill>
                <a:latin typeface="Arial"/>
                <a:ea typeface="Arial"/>
                <a:cs typeface="Arial"/>
                <a:sym typeface="Arial"/>
              </a:rPr>
              <a:t>Send</a:t>
            </a:r>
            <a:endParaRPr/>
          </a:p>
        </p:txBody>
      </p:sp>
      <p:sp>
        <p:nvSpPr>
          <p:cNvPr id="168" name="Google Shape;168;p23"/>
          <p:cNvSpPr/>
          <p:nvPr/>
        </p:nvSpPr>
        <p:spPr>
          <a:xfrm>
            <a:off x="6096000" y="3429000"/>
            <a:ext cx="1676400" cy="609600"/>
          </a:xfrm>
          <a:prstGeom prst="ellipse">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a:solidFill>
                  <a:srgbClr val="000000"/>
                </a:solidFill>
                <a:latin typeface="Arial"/>
                <a:ea typeface="Arial"/>
                <a:cs typeface="Arial"/>
                <a:sym typeface="Arial"/>
              </a:rPr>
              <a:t>Detect Collision</a:t>
            </a:r>
            <a:endParaRPr/>
          </a:p>
        </p:txBody>
      </p:sp>
      <p:sp>
        <p:nvSpPr>
          <p:cNvPr id="169" name="Google Shape;169;p23"/>
          <p:cNvSpPr txBox="1"/>
          <p:nvPr/>
        </p:nvSpPr>
        <p:spPr>
          <a:xfrm>
            <a:off x="6019800" y="4648200"/>
            <a:ext cx="1981200" cy="1219200"/>
          </a:xfrm>
          <a:prstGeom prst="rect">
            <a:avLst/>
          </a:prstGeom>
          <a:solidFill>
            <a:srgbClr val="FFFFFF"/>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a:solidFill>
                  <a:srgbClr val="000000"/>
                </a:solidFill>
                <a:latin typeface="Arial"/>
                <a:ea typeface="Arial"/>
                <a:cs typeface="Arial"/>
                <a:sym typeface="Arial"/>
              </a:rPr>
              <a:t>Jam channel b=CalcBackoff(); wait(b);</a:t>
            </a:r>
            <a:endParaRPr/>
          </a:p>
          <a:p>
            <a:pPr marL="0" marR="0" lvl="0" indent="0" algn="ctr" rtl="0">
              <a:lnSpc>
                <a:spcPct val="100000"/>
              </a:lnSpc>
              <a:spcBef>
                <a:spcPts val="0"/>
              </a:spcBef>
              <a:spcAft>
                <a:spcPts val="0"/>
              </a:spcAft>
              <a:buClr>
                <a:srgbClr val="000000"/>
              </a:buClr>
              <a:buSzPts val="1800"/>
              <a:buFont typeface="Arial"/>
              <a:buNone/>
            </a:pPr>
            <a:r>
              <a:rPr lang="en-US" sz="1800" b="0" i="0" u="none">
                <a:solidFill>
                  <a:srgbClr val="000000"/>
                </a:solidFill>
                <a:latin typeface="Arial"/>
                <a:ea typeface="Arial"/>
                <a:cs typeface="Arial"/>
                <a:sym typeface="Arial"/>
              </a:rPr>
              <a:t>attempts++;</a:t>
            </a:r>
            <a:endParaRPr/>
          </a:p>
        </p:txBody>
      </p:sp>
      <p:cxnSp>
        <p:nvCxnSpPr>
          <p:cNvPr id="170" name="Google Shape;170;p23"/>
          <p:cNvCxnSpPr/>
          <p:nvPr/>
        </p:nvCxnSpPr>
        <p:spPr>
          <a:xfrm>
            <a:off x="3124200" y="3124200"/>
            <a:ext cx="0" cy="304800"/>
          </a:xfrm>
          <a:prstGeom prst="straightConnector1">
            <a:avLst/>
          </a:prstGeom>
          <a:noFill/>
          <a:ln w="28575" cap="flat" cmpd="sng">
            <a:solidFill>
              <a:srgbClr val="FF3300"/>
            </a:solidFill>
            <a:prstDash val="solid"/>
            <a:miter lim="800000"/>
            <a:headEnd type="none" w="med" len="med"/>
            <a:tailEnd type="triangle" w="med" len="med"/>
          </a:ln>
        </p:spPr>
      </p:cxnSp>
      <p:cxnSp>
        <p:nvCxnSpPr>
          <p:cNvPr id="171" name="Google Shape;171;p23"/>
          <p:cNvCxnSpPr/>
          <p:nvPr/>
        </p:nvCxnSpPr>
        <p:spPr>
          <a:xfrm rot="5400000">
            <a:off x="1314562" y="3219450"/>
            <a:ext cx="1623900" cy="595200"/>
          </a:xfrm>
          <a:prstGeom prst="bentConnector2">
            <a:avLst/>
          </a:prstGeom>
          <a:noFill/>
          <a:ln w="28575" cap="flat" cmpd="sng">
            <a:solidFill>
              <a:srgbClr val="FF3300"/>
            </a:solidFill>
            <a:prstDash val="solid"/>
            <a:miter lim="800000"/>
            <a:headEnd type="triangle" w="med" len="med"/>
            <a:tailEnd type="none" w="med" len="med"/>
          </a:ln>
        </p:spPr>
      </p:cxnSp>
      <p:grpSp>
        <p:nvGrpSpPr>
          <p:cNvPr id="2" name="Google Shape;172;p23"/>
          <p:cNvGrpSpPr/>
          <p:nvPr/>
        </p:nvGrpSpPr>
        <p:grpSpPr>
          <a:xfrm>
            <a:off x="3748199" y="2705212"/>
            <a:ext cx="3643351" cy="709500"/>
            <a:chOff x="3748199" y="2019412"/>
            <a:chExt cx="3643351" cy="709500"/>
          </a:xfrm>
        </p:grpSpPr>
        <p:cxnSp>
          <p:nvCxnSpPr>
            <p:cNvPr id="173" name="Google Shape;173;p23"/>
            <p:cNvCxnSpPr/>
            <p:nvPr/>
          </p:nvCxnSpPr>
          <p:spPr>
            <a:xfrm rot="5400000" flipH="1">
              <a:off x="4986449" y="781162"/>
              <a:ext cx="709500" cy="3186000"/>
            </a:xfrm>
            <a:prstGeom prst="bentConnector2">
              <a:avLst/>
            </a:prstGeom>
            <a:noFill/>
            <a:ln w="28575" cap="flat" cmpd="sng">
              <a:solidFill>
                <a:srgbClr val="FF3300"/>
              </a:solidFill>
              <a:prstDash val="solid"/>
              <a:miter lim="800000"/>
              <a:headEnd type="none" w="med" len="med"/>
              <a:tailEnd type="triangle" w="med" len="med"/>
            </a:ln>
          </p:spPr>
        </p:cxnSp>
        <p:sp>
          <p:nvSpPr>
            <p:cNvPr id="174" name="Google Shape;174;p23"/>
            <p:cNvSpPr txBox="1"/>
            <p:nvPr/>
          </p:nvSpPr>
          <p:spPr>
            <a:xfrm>
              <a:off x="6915150" y="2071687"/>
              <a:ext cx="476400" cy="36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folHlink"/>
                </a:buClr>
                <a:buSzPts val="1800"/>
                <a:buFont typeface="Arial"/>
                <a:buNone/>
              </a:pPr>
              <a:r>
                <a:rPr lang="en-US" sz="1800" b="0" i="0" u="none">
                  <a:solidFill>
                    <a:schemeClr val="folHlink"/>
                  </a:solidFill>
                  <a:latin typeface="Arial"/>
                  <a:ea typeface="Arial"/>
                  <a:cs typeface="Arial"/>
                  <a:sym typeface="Arial"/>
                </a:rPr>
                <a:t>No</a:t>
              </a:r>
              <a:endParaRPr/>
            </a:p>
          </p:txBody>
        </p:sp>
      </p:grpSp>
      <p:grpSp>
        <p:nvGrpSpPr>
          <p:cNvPr id="3" name="Google Shape;175;p23"/>
          <p:cNvGrpSpPr/>
          <p:nvPr/>
        </p:nvGrpSpPr>
        <p:grpSpPr>
          <a:xfrm>
            <a:off x="6915150" y="4038600"/>
            <a:ext cx="577800" cy="609600"/>
            <a:chOff x="6915150" y="3352800"/>
            <a:chExt cx="577800" cy="609600"/>
          </a:xfrm>
        </p:grpSpPr>
        <p:cxnSp>
          <p:nvCxnSpPr>
            <p:cNvPr id="176" name="Google Shape;176;p23"/>
            <p:cNvCxnSpPr/>
            <p:nvPr/>
          </p:nvCxnSpPr>
          <p:spPr>
            <a:xfrm>
              <a:off x="6934200" y="3352800"/>
              <a:ext cx="0" cy="609600"/>
            </a:xfrm>
            <a:prstGeom prst="straightConnector1">
              <a:avLst/>
            </a:prstGeom>
            <a:noFill/>
            <a:ln w="28575" cap="flat" cmpd="sng">
              <a:solidFill>
                <a:srgbClr val="FF3300"/>
              </a:solidFill>
              <a:prstDash val="solid"/>
              <a:miter lim="800000"/>
              <a:headEnd type="none" w="med" len="med"/>
              <a:tailEnd type="triangle" w="med" len="med"/>
            </a:ln>
          </p:spPr>
        </p:cxnSp>
        <p:sp>
          <p:nvSpPr>
            <p:cNvPr id="177" name="Google Shape;177;p23"/>
            <p:cNvSpPr txBox="1"/>
            <p:nvPr/>
          </p:nvSpPr>
          <p:spPr>
            <a:xfrm>
              <a:off x="6915150" y="3505200"/>
              <a:ext cx="577800" cy="36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folHlink"/>
                </a:buClr>
                <a:buSzPts val="1800"/>
                <a:buFont typeface="Arial"/>
                <a:buNone/>
              </a:pPr>
              <a:r>
                <a:rPr lang="en-US" sz="1800" b="0" i="0" u="none">
                  <a:solidFill>
                    <a:schemeClr val="folHlink"/>
                  </a:solidFill>
                  <a:latin typeface="Arial"/>
                  <a:ea typeface="Arial"/>
                  <a:cs typeface="Arial"/>
                  <a:sym typeface="Arial"/>
                </a:rPr>
                <a:t>Yes</a:t>
              </a:r>
              <a:endParaRPr/>
            </a:p>
          </p:txBody>
        </p:sp>
      </p:grpSp>
      <p:grpSp>
        <p:nvGrpSpPr>
          <p:cNvPr id="4" name="Google Shape;178;p23"/>
          <p:cNvGrpSpPr/>
          <p:nvPr/>
        </p:nvGrpSpPr>
        <p:grpSpPr>
          <a:xfrm>
            <a:off x="3124312" y="4052999"/>
            <a:ext cx="2881200" cy="1280888"/>
            <a:chOff x="3124312" y="3367199"/>
            <a:chExt cx="2881200" cy="1280888"/>
          </a:xfrm>
        </p:grpSpPr>
        <p:cxnSp>
          <p:nvCxnSpPr>
            <p:cNvPr id="179" name="Google Shape;179;p23"/>
            <p:cNvCxnSpPr/>
            <p:nvPr/>
          </p:nvCxnSpPr>
          <p:spPr>
            <a:xfrm rot="10800000">
              <a:off x="3124312" y="3367199"/>
              <a:ext cx="2881200" cy="1204800"/>
            </a:xfrm>
            <a:prstGeom prst="bentConnector2">
              <a:avLst/>
            </a:prstGeom>
            <a:noFill/>
            <a:ln w="28575" cap="flat" cmpd="sng">
              <a:solidFill>
                <a:srgbClr val="FF3300"/>
              </a:solidFill>
              <a:prstDash val="solid"/>
              <a:miter lim="800000"/>
              <a:headEnd type="none" w="med" len="med"/>
              <a:tailEnd type="triangle" w="med" len="med"/>
            </a:ln>
          </p:spPr>
        </p:cxnSp>
        <p:sp>
          <p:nvSpPr>
            <p:cNvPr id="180" name="Google Shape;180;p23"/>
            <p:cNvSpPr txBox="1"/>
            <p:nvPr/>
          </p:nvSpPr>
          <p:spPr>
            <a:xfrm>
              <a:off x="3733800" y="4281487"/>
              <a:ext cx="1574700" cy="36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folHlink"/>
                </a:buClr>
                <a:buSzPts val="1800"/>
                <a:buFont typeface="Arial"/>
                <a:buNone/>
              </a:pPr>
              <a:r>
                <a:rPr lang="en-US" sz="1800" b="0" i="0" u="none">
                  <a:solidFill>
                    <a:schemeClr val="folHlink"/>
                  </a:solidFill>
                  <a:latin typeface="Arial"/>
                  <a:ea typeface="Arial"/>
                  <a:cs typeface="Arial"/>
                  <a:sym typeface="Arial"/>
                </a:rPr>
                <a:t>attempts &lt; 16</a:t>
              </a:r>
              <a:endParaRPr/>
            </a:p>
          </p:txBody>
        </p:sp>
      </p:grpSp>
      <p:grpSp>
        <p:nvGrpSpPr>
          <p:cNvPr id="5" name="Google Shape;181;p23"/>
          <p:cNvGrpSpPr/>
          <p:nvPr/>
        </p:nvGrpSpPr>
        <p:grpSpPr>
          <a:xfrm>
            <a:off x="1828800" y="5119687"/>
            <a:ext cx="5181600" cy="1038113"/>
            <a:chOff x="1828800" y="4433887"/>
            <a:chExt cx="5181600" cy="1038113"/>
          </a:xfrm>
        </p:grpSpPr>
        <p:cxnSp>
          <p:nvCxnSpPr>
            <p:cNvPr id="182" name="Google Shape;182;p23"/>
            <p:cNvCxnSpPr/>
            <p:nvPr/>
          </p:nvCxnSpPr>
          <p:spPr>
            <a:xfrm rot="5400000" flipH="1">
              <a:off x="4038600" y="2224087"/>
              <a:ext cx="762000" cy="5181600"/>
            </a:xfrm>
            <a:prstGeom prst="bentConnector3">
              <a:avLst>
                <a:gd name="adj1" fmla="val 83925"/>
              </a:avLst>
            </a:prstGeom>
            <a:noFill/>
            <a:ln w="28575" cap="flat" cmpd="sng">
              <a:solidFill>
                <a:srgbClr val="FF3300"/>
              </a:solidFill>
              <a:prstDash val="solid"/>
              <a:miter lim="800000"/>
              <a:headEnd type="none" w="med" len="med"/>
              <a:tailEnd type="triangle" w="med" len="med"/>
            </a:ln>
          </p:spPr>
        </p:cxnSp>
        <p:sp>
          <p:nvSpPr>
            <p:cNvPr id="183" name="Google Shape;183;p23"/>
            <p:cNvSpPr txBox="1"/>
            <p:nvPr/>
          </p:nvSpPr>
          <p:spPr>
            <a:xfrm>
              <a:off x="3733800" y="5105400"/>
              <a:ext cx="1708200" cy="36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folHlink"/>
                </a:buClr>
                <a:buSzPts val="1800"/>
                <a:buFont typeface="Arial"/>
                <a:buNone/>
              </a:pPr>
              <a:r>
                <a:rPr lang="en-US" sz="1800" b="0" i="0" u="none">
                  <a:solidFill>
                    <a:schemeClr val="folHlink"/>
                  </a:solidFill>
                  <a:latin typeface="Arial"/>
                  <a:ea typeface="Arial"/>
                  <a:cs typeface="Arial"/>
                  <a:sym typeface="Arial"/>
                </a:rPr>
                <a:t>attempts == 16</a:t>
              </a:r>
              <a:endParaRPr/>
            </a:p>
          </p:txBody>
        </p:sp>
      </p:grpSp>
      <p:cxnSp>
        <p:nvCxnSpPr>
          <p:cNvPr id="184" name="Google Shape;184;p23"/>
          <p:cNvCxnSpPr/>
          <p:nvPr/>
        </p:nvCxnSpPr>
        <p:spPr>
          <a:xfrm>
            <a:off x="3962400" y="3733800"/>
            <a:ext cx="609600" cy="0"/>
          </a:xfrm>
          <a:prstGeom prst="straightConnector1">
            <a:avLst/>
          </a:prstGeom>
          <a:noFill/>
          <a:ln w="28575" cap="flat" cmpd="sng">
            <a:solidFill>
              <a:srgbClr val="FF3300"/>
            </a:solidFill>
            <a:prstDash val="solid"/>
            <a:miter lim="800000"/>
            <a:headEnd type="none" w="med" len="med"/>
            <a:tailEnd type="triangle" w="med" len="med"/>
          </a:ln>
        </p:spPr>
      </p:cxnSp>
      <p:cxnSp>
        <p:nvCxnSpPr>
          <p:cNvPr id="185" name="Google Shape;185;p23"/>
          <p:cNvCxnSpPr/>
          <p:nvPr/>
        </p:nvCxnSpPr>
        <p:spPr>
          <a:xfrm>
            <a:off x="5562600" y="3733800"/>
            <a:ext cx="533400" cy="0"/>
          </a:xfrm>
          <a:prstGeom prst="straightConnector1">
            <a:avLst/>
          </a:prstGeom>
          <a:noFill/>
          <a:ln w="28575" cap="flat" cmpd="sng">
            <a:solidFill>
              <a:srgbClr val="FF3300"/>
            </a:solidFill>
            <a:prstDash val="solid"/>
            <a:miter lim="800000"/>
            <a:headEnd type="none" w="med" len="med"/>
            <a:tailEnd type="triangle" w="med" len="med"/>
          </a:ln>
        </p:spPr>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4"/>
          <p:cNvSpPr txBox="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CS 640</a:t>
            </a:r>
            <a:endParaRPr/>
          </a:p>
        </p:txBody>
      </p:sp>
      <p:sp>
        <p:nvSpPr>
          <p:cNvPr id="191" name="Google Shape;191;p24"/>
          <p:cNvSpPr txBox="1"/>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ts val="1400"/>
                <a:buFont typeface="Times New Roman"/>
                <a:buNone/>
              </a:pPr>
              <a:t>98</a:t>
            </a:fld>
            <a:endParaRPr/>
          </a:p>
        </p:txBody>
      </p:sp>
      <p:sp>
        <p:nvSpPr>
          <p:cNvPr id="192" name="Google Shape;192;p24"/>
          <p:cNvSpPr txBox="1">
            <a:spLocks noGrp="1"/>
          </p:cNvSpPr>
          <p:nvPr>
            <p:ph type="title"/>
          </p:nvPr>
        </p:nvSpPr>
        <p:spPr>
          <a:xfrm>
            <a:off x="381000" y="381000"/>
            <a:ext cx="838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333CC"/>
              </a:buClr>
              <a:buSzPts val="3600"/>
              <a:buFont typeface="Times New Roman"/>
              <a:buNone/>
            </a:pPr>
            <a:r>
              <a:rPr lang="en-US" sz="3600" b="0" i="0" u="none">
                <a:solidFill>
                  <a:srgbClr val="3333CC"/>
                </a:solidFill>
                <a:latin typeface="Times New Roman"/>
                <a:ea typeface="Times New Roman"/>
                <a:cs typeface="Times New Roman"/>
                <a:sym typeface="Times New Roman"/>
              </a:rPr>
              <a:t>Ethernet Standard Defines Physical Layer</a:t>
            </a:r>
            <a:endParaRPr/>
          </a:p>
        </p:txBody>
      </p:sp>
      <p:sp>
        <p:nvSpPr>
          <p:cNvPr id="193" name="Google Shape;193;p24"/>
          <p:cNvSpPr txBox="1">
            <a:spLocks noGrp="1"/>
          </p:cNvSpPr>
          <p:nvPr>
            <p:ph idx="1"/>
          </p:nvPr>
        </p:nvSpPr>
        <p:spPr>
          <a:xfrm>
            <a:off x="685800" y="1447800"/>
            <a:ext cx="7772400" cy="17526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Times New Roman"/>
              <a:buChar char="•"/>
            </a:pPr>
            <a:r>
              <a:rPr lang="en-US" sz="2400" b="0" i="0" u="none">
                <a:solidFill>
                  <a:schemeClr val="dk1"/>
                </a:solidFill>
                <a:latin typeface="Times New Roman"/>
                <a:ea typeface="Times New Roman"/>
                <a:cs typeface="Times New Roman"/>
                <a:sym typeface="Times New Roman"/>
              </a:rPr>
              <a:t>802.3 standard defines physical layer details</a:t>
            </a:r>
            <a:endParaRPr/>
          </a:p>
        </p:txBody>
      </p:sp>
      <p:pic>
        <p:nvPicPr>
          <p:cNvPr id="194" name="Google Shape;194;p24" descr="C:\Medy\cs118\Notes\TopDown Fall 99\Pictures\551 metcalfe-enet.gif"/>
          <p:cNvPicPr preferRelativeResize="0"/>
          <p:nvPr/>
        </p:nvPicPr>
        <p:blipFill rotWithShape="1">
          <a:blip r:embed="rId3">
            <a:alphaModFix/>
          </a:blip>
          <a:srcRect/>
          <a:stretch/>
        </p:blipFill>
        <p:spPr>
          <a:xfrm>
            <a:off x="1284287" y="3200400"/>
            <a:ext cx="5192712" cy="2779712"/>
          </a:xfrm>
          <a:prstGeom prst="rect">
            <a:avLst/>
          </a:prstGeom>
          <a:noFill/>
          <a:ln>
            <a:noFill/>
          </a:ln>
        </p:spPr>
      </p:pic>
      <p:sp>
        <p:nvSpPr>
          <p:cNvPr id="195" name="Google Shape;195;p24"/>
          <p:cNvSpPr txBox="1"/>
          <p:nvPr/>
        </p:nvSpPr>
        <p:spPr>
          <a:xfrm>
            <a:off x="6765925" y="3871912"/>
            <a:ext cx="1743000" cy="581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Times New Roman"/>
              <a:buNone/>
            </a:pPr>
            <a:r>
              <a:rPr lang="en-US" sz="1600" b="0" i="0" u="none">
                <a:solidFill>
                  <a:schemeClr val="dk1"/>
                </a:solidFill>
                <a:latin typeface="Times New Roman"/>
                <a:ea typeface="Times New Roman"/>
                <a:cs typeface="Times New Roman"/>
                <a:sym typeface="Times New Roman"/>
              </a:rPr>
              <a:t>Metcalfe’s original</a:t>
            </a:r>
            <a:endParaRPr/>
          </a:p>
          <a:p>
            <a:pPr marL="0" marR="0" lvl="0" indent="0" algn="l" rtl="0">
              <a:lnSpc>
                <a:spcPct val="100000"/>
              </a:lnSpc>
              <a:spcBef>
                <a:spcPts val="0"/>
              </a:spcBef>
              <a:spcAft>
                <a:spcPts val="0"/>
              </a:spcAft>
              <a:buClr>
                <a:schemeClr val="dk1"/>
              </a:buClr>
              <a:buSzPts val="1600"/>
              <a:buFont typeface="Times New Roman"/>
              <a:buNone/>
            </a:pPr>
            <a:r>
              <a:rPr lang="en-US" sz="1600" b="0" i="0" u="none">
                <a:solidFill>
                  <a:schemeClr val="dk1"/>
                </a:solidFill>
                <a:latin typeface="Times New Roman"/>
                <a:ea typeface="Times New Roman"/>
                <a:cs typeface="Times New Roman"/>
                <a:sym typeface="Times New Roman"/>
              </a:rPr>
              <a:t>Ethernet Sketch</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CS 640</a:t>
            </a:r>
            <a:endParaRPr/>
          </a:p>
        </p:txBody>
      </p:sp>
      <p:sp>
        <p:nvSpPr>
          <p:cNvPr id="201" name="Google Shape;201;p25"/>
          <p:cNvSpPr txBox="1"/>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ts val="1400"/>
                <a:buFont typeface="Times New Roman"/>
                <a:buNone/>
              </a:pPr>
              <a:t>99</a:t>
            </a:fld>
            <a:endParaRPr/>
          </a:p>
        </p:txBody>
      </p:sp>
      <p:sp>
        <p:nvSpPr>
          <p:cNvPr id="202" name="Google Shape;202;p2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333CC"/>
              </a:buClr>
              <a:buSzPts val="4000"/>
              <a:buFont typeface="Times New Roman"/>
              <a:buNone/>
            </a:pPr>
            <a:r>
              <a:rPr lang="en-US" sz="4000" b="0" i="0" u="none">
                <a:solidFill>
                  <a:srgbClr val="3333CC"/>
                </a:solidFill>
                <a:latin typeface="Times New Roman"/>
                <a:ea typeface="Times New Roman"/>
                <a:cs typeface="Times New Roman"/>
                <a:sym typeface="Times New Roman"/>
              </a:rPr>
              <a:t>Ethernet Problems</a:t>
            </a:r>
            <a:endParaRPr/>
          </a:p>
        </p:txBody>
      </p:sp>
      <p:sp>
        <p:nvSpPr>
          <p:cNvPr id="203" name="Google Shape;203;p25"/>
          <p:cNvSpPr txBox="1">
            <a:spLocks noGrp="1"/>
          </p:cNvSpPr>
          <p:nvPr>
            <p:ph idx="1"/>
          </p:nvPr>
        </p:nvSpPr>
        <p:spPr>
          <a:xfrm>
            <a:off x="381000" y="1981200"/>
            <a:ext cx="8305800" cy="4114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Char char="•"/>
            </a:pPr>
            <a:r>
              <a:rPr lang="en-US" sz="2800" b="0" i="0" u="none">
                <a:solidFill>
                  <a:schemeClr val="dk1"/>
                </a:solidFill>
                <a:latin typeface="Times New Roman"/>
                <a:ea typeface="Times New Roman"/>
                <a:cs typeface="Times New Roman"/>
                <a:sym typeface="Times New Roman"/>
              </a:rPr>
              <a:t>Ethernet’s peak utilization is pretty low (like Aloha) </a:t>
            </a:r>
            <a:endParaRPr/>
          </a:p>
          <a:p>
            <a:pPr marL="342900" lvl="0" indent="-342900" algn="l" rtl="0">
              <a:lnSpc>
                <a:spcPct val="100000"/>
              </a:lnSpc>
              <a:spcBef>
                <a:spcPts val="560"/>
              </a:spcBef>
              <a:spcAft>
                <a:spcPts val="0"/>
              </a:spcAft>
              <a:buClr>
                <a:schemeClr val="dk1"/>
              </a:buClr>
              <a:buSzPts val="2800"/>
              <a:buFont typeface="Times New Roman"/>
              <a:buChar char="•"/>
            </a:pPr>
            <a:r>
              <a:rPr lang="en-US" sz="2800" b="0" i="0" u="none">
                <a:solidFill>
                  <a:schemeClr val="dk1"/>
                </a:solidFill>
                <a:latin typeface="Times New Roman"/>
                <a:ea typeface="Times New Roman"/>
                <a:cs typeface="Times New Roman"/>
                <a:sym typeface="Times New Roman"/>
              </a:rPr>
              <a:t>Peak throughput worst with</a:t>
            </a:r>
            <a:endParaRPr/>
          </a:p>
          <a:p>
            <a:pPr marL="742950" lvl="1" indent="-285750" algn="l" rtl="0">
              <a:lnSpc>
                <a:spcPct val="100000"/>
              </a:lnSpc>
              <a:spcBef>
                <a:spcPts val="480"/>
              </a:spcBef>
              <a:spcAft>
                <a:spcPts val="0"/>
              </a:spcAft>
              <a:buClr>
                <a:schemeClr val="dk1"/>
              </a:buClr>
              <a:buSzPts val="2400"/>
              <a:buFont typeface="Times New Roman"/>
              <a:buChar char="–"/>
            </a:pPr>
            <a:r>
              <a:rPr lang="en-US" sz="2400" b="0" i="0" u="none">
                <a:solidFill>
                  <a:schemeClr val="dk1"/>
                </a:solidFill>
                <a:latin typeface="Times New Roman"/>
                <a:ea typeface="Times New Roman"/>
                <a:cs typeface="Times New Roman"/>
                <a:sym typeface="Times New Roman"/>
              </a:rPr>
              <a:t>More hosts</a:t>
            </a:r>
            <a:endParaRPr/>
          </a:p>
          <a:p>
            <a:pPr marL="1085850" lvl="2" indent="-228600" algn="l" rtl="0">
              <a:lnSpc>
                <a:spcPct val="100000"/>
              </a:lnSpc>
              <a:spcBef>
                <a:spcPts val="400"/>
              </a:spcBef>
              <a:spcAft>
                <a:spcPts val="0"/>
              </a:spcAft>
              <a:buClr>
                <a:schemeClr val="dk1"/>
              </a:buClr>
              <a:buSzPts val="2000"/>
              <a:buFont typeface="Times New Roman"/>
              <a:buChar char="•"/>
            </a:pPr>
            <a:r>
              <a:rPr lang="en-US" sz="2000" b="0" i="0" u="none">
                <a:solidFill>
                  <a:schemeClr val="dk1"/>
                </a:solidFill>
                <a:latin typeface="Times New Roman"/>
                <a:ea typeface="Times New Roman"/>
                <a:cs typeface="Times New Roman"/>
                <a:sym typeface="Times New Roman"/>
              </a:rPr>
              <a:t>More collisions needed to identify single sender</a:t>
            </a:r>
            <a:endParaRPr/>
          </a:p>
          <a:p>
            <a:pPr marL="742950" lvl="1" indent="-285750" algn="l" rtl="0">
              <a:lnSpc>
                <a:spcPct val="100000"/>
              </a:lnSpc>
              <a:spcBef>
                <a:spcPts val="480"/>
              </a:spcBef>
              <a:spcAft>
                <a:spcPts val="0"/>
              </a:spcAft>
              <a:buClr>
                <a:schemeClr val="dk1"/>
              </a:buClr>
              <a:buSzPts val="2400"/>
              <a:buFont typeface="Times New Roman"/>
              <a:buChar char="–"/>
            </a:pPr>
            <a:r>
              <a:rPr lang="en-US" sz="2400" b="0" i="0" u="none">
                <a:solidFill>
                  <a:schemeClr val="dk1"/>
                </a:solidFill>
                <a:latin typeface="Times New Roman"/>
                <a:ea typeface="Times New Roman"/>
                <a:cs typeface="Times New Roman"/>
                <a:sym typeface="Times New Roman"/>
              </a:rPr>
              <a:t>Smaller packet sizes</a:t>
            </a:r>
            <a:endParaRPr/>
          </a:p>
          <a:p>
            <a:pPr marL="1085850" lvl="2" indent="-228600" algn="l" rtl="0">
              <a:lnSpc>
                <a:spcPct val="100000"/>
              </a:lnSpc>
              <a:spcBef>
                <a:spcPts val="400"/>
              </a:spcBef>
              <a:spcAft>
                <a:spcPts val="0"/>
              </a:spcAft>
              <a:buClr>
                <a:schemeClr val="dk1"/>
              </a:buClr>
              <a:buSzPts val="2000"/>
              <a:buFont typeface="Times New Roman"/>
              <a:buChar char="•"/>
            </a:pPr>
            <a:r>
              <a:rPr lang="en-US" sz="2000" b="0" i="0" u="none">
                <a:solidFill>
                  <a:schemeClr val="dk1"/>
                </a:solidFill>
                <a:latin typeface="Times New Roman"/>
                <a:ea typeface="Times New Roman"/>
                <a:cs typeface="Times New Roman"/>
                <a:sym typeface="Times New Roman"/>
              </a:rPr>
              <a:t>More frequent arbitration</a:t>
            </a:r>
            <a:endParaRPr/>
          </a:p>
          <a:p>
            <a:pPr marL="742950" lvl="1" indent="-285750" algn="l" rtl="0">
              <a:lnSpc>
                <a:spcPct val="100000"/>
              </a:lnSpc>
              <a:spcBef>
                <a:spcPts val="480"/>
              </a:spcBef>
              <a:spcAft>
                <a:spcPts val="0"/>
              </a:spcAft>
              <a:buClr>
                <a:schemeClr val="dk1"/>
              </a:buClr>
              <a:buSzPts val="2400"/>
              <a:buFont typeface="Times New Roman"/>
              <a:buChar char="–"/>
            </a:pPr>
            <a:r>
              <a:rPr lang="en-US" sz="2400" b="0" i="0" u="none">
                <a:solidFill>
                  <a:schemeClr val="dk1"/>
                </a:solidFill>
                <a:latin typeface="Times New Roman"/>
                <a:ea typeface="Times New Roman"/>
                <a:cs typeface="Times New Roman"/>
                <a:sym typeface="Times New Roman"/>
              </a:rPr>
              <a:t>Longer links</a:t>
            </a:r>
            <a:endParaRPr/>
          </a:p>
          <a:p>
            <a:pPr marL="1085850" lvl="2" indent="-228600" algn="l" rtl="0">
              <a:lnSpc>
                <a:spcPct val="100000"/>
              </a:lnSpc>
              <a:spcBef>
                <a:spcPts val="400"/>
              </a:spcBef>
              <a:spcAft>
                <a:spcPts val="0"/>
              </a:spcAft>
              <a:buClr>
                <a:schemeClr val="dk1"/>
              </a:buClr>
              <a:buSzPts val="2000"/>
              <a:buFont typeface="Times New Roman"/>
              <a:buChar char="•"/>
            </a:pPr>
            <a:r>
              <a:rPr lang="en-US" sz="2000" b="0" i="0" u="none">
                <a:solidFill>
                  <a:schemeClr val="dk1"/>
                </a:solidFill>
                <a:latin typeface="Times New Roman"/>
                <a:ea typeface="Times New Roman"/>
                <a:cs typeface="Times New Roman"/>
                <a:sym typeface="Times New Roman"/>
              </a:rPr>
              <a:t>Collisions take longer to observe, more wasted bandwidth</a:t>
            </a:r>
            <a:endParaRPr/>
          </a:p>
          <a:p>
            <a:pPr marL="742950" lvl="1" indent="-285750" algn="l" rtl="0">
              <a:lnSpc>
                <a:spcPct val="100000"/>
              </a:lnSpc>
              <a:spcBef>
                <a:spcPts val="480"/>
              </a:spcBef>
              <a:spcAft>
                <a:spcPts val="0"/>
              </a:spcAft>
              <a:buClr>
                <a:schemeClr val="dk1"/>
              </a:buClr>
              <a:buSzPts val="2400"/>
              <a:buFont typeface="Times New Roman"/>
              <a:buChar char="–"/>
            </a:pPr>
            <a:r>
              <a:rPr lang="en-US" sz="2400" b="0" i="0" u="none">
                <a:solidFill>
                  <a:schemeClr val="dk1"/>
                </a:solidFill>
                <a:latin typeface="Times New Roman"/>
                <a:ea typeface="Times New Roman"/>
                <a:cs typeface="Times New Roman"/>
                <a:sym typeface="Times New Roman"/>
              </a:rPr>
              <a:t>Efficiency is improved by avoiding these conditions</a:t>
            </a:r>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s0_design">
  <a:themeElements>
    <a:clrScheme name="cs0_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s0_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cs0_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s0_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s0_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s0_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s0_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s0_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s0_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s0_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s0_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s0_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s0_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s0_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OS9:Desktop Folder:cs0_design.pot</Template>
  <TotalTime>144</TotalTime>
  <Words>7533</Words>
  <Application>Microsoft Macintosh PowerPoint</Application>
  <PresentationFormat>On-screen Show (4:3)</PresentationFormat>
  <Paragraphs>848</Paragraphs>
  <Slides>156</Slides>
  <Notes>24</Notes>
  <HiddenSlides>0</HiddenSlides>
  <MMClips>0</MMClips>
  <ScaleCrop>false</ScaleCrop>
  <HeadingPairs>
    <vt:vector size="4" baseType="variant">
      <vt:variant>
        <vt:lpstr>Theme</vt:lpstr>
      </vt:variant>
      <vt:variant>
        <vt:i4>2</vt:i4>
      </vt:variant>
      <vt:variant>
        <vt:lpstr>Slide Titles</vt:lpstr>
      </vt:variant>
      <vt:variant>
        <vt:i4>156</vt:i4>
      </vt:variant>
    </vt:vector>
  </HeadingPairs>
  <TitlesOfParts>
    <vt:vector size="158" baseType="lpstr">
      <vt:lpstr>cs0_design</vt:lpstr>
      <vt:lpstr>Breeze</vt:lpstr>
      <vt:lpstr>Networking</vt:lpstr>
      <vt:lpstr>Networking</vt:lpstr>
      <vt:lpstr>Networking</vt:lpstr>
      <vt:lpstr>Networking</vt:lpstr>
      <vt:lpstr>Types of Networks</vt:lpstr>
      <vt:lpstr>Types of Networks</vt:lpstr>
      <vt:lpstr>Types of Networks</vt:lpstr>
      <vt:lpstr>Types of Networks</vt:lpstr>
      <vt:lpstr>Types of Networks</vt:lpstr>
      <vt:lpstr>Types of Networks</vt:lpstr>
      <vt:lpstr>Internet Connections</vt:lpstr>
      <vt:lpstr>Internet Connections</vt:lpstr>
      <vt:lpstr>Internet Connections</vt:lpstr>
      <vt:lpstr>Packet Switching</vt:lpstr>
      <vt:lpstr>Open Systems</vt:lpstr>
      <vt:lpstr>Open Systems</vt:lpstr>
      <vt:lpstr>Network Protocols</vt:lpstr>
      <vt:lpstr>TCP/IP</vt:lpstr>
      <vt:lpstr>TCP/IP (cont.)</vt:lpstr>
      <vt:lpstr>High-Level Protocols</vt:lpstr>
      <vt:lpstr>Firewalls</vt:lpstr>
      <vt:lpstr>Firewalls</vt:lpstr>
      <vt:lpstr>Network Addresses</vt:lpstr>
      <vt:lpstr>Network Addresses</vt:lpstr>
      <vt:lpstr>Network Addresses</vt:lpstr>
      <vt:lpstr>Network Basics</vt:lpstr>
      <vt:lpstr>What is Networking?</vt:lpstr>
      <vt:lpstr>What is Computer Network?</vt:lpstr>
      <vt:lpstr>Need of Computer Network?</vt:lpstr>
      <vt:lpstr>Advantage </vt:lpstr>
      <vt:lpstr>Disadvantage</vt:lpstr>
      <vt:lpstr>Elements of Computer Network</vt:lpstr>
      <vt:lpstr>Types of Communication</vt:lpstr>
      <vt:lpstr> Half Duplex(Bidirectional but not Simultaneously)</vt:lpstr>
      <vt:lpstr> Full Duplex(Bidirectional)</vt:lpstr>
      <vt:lpstr>Network Models</vt:lpstr>
      <vt:lpstr> Client Server Network</vt:lpstr>
      <vt:lpstr>Computer Networks</vt:lpstr>
      <vt:lpstr> Metropolitan Area Network (MAN)</vt:lpstr>
      <vt:lpstr> Wide Area Network (WAN)</vt:lpstr>
      <vt:lpstr>Network Topologies</vt:lpstr>
      <vt:lpstr> Star Topology</vt:lpstr>
      <vt:lpstr> Bus Topology</vt:lpstr>
      <vt:lpstr> Tree Topology</vt:lpstr>
      <vt:lpstr> Mesh Topology</vt:lpstr>
      <vt:lpstr> Ring Topology</vt:lpstr>
      <vt:lpstr>Switching Techniques</vt:lpstr>
      <vt:lpstr> Circuit Switching</vt:lpstr>
      <vt:lpstr>PowerPoint Presentation</vt:lpstr>
      <vt:lpstr> Message Switching</vt:lpstr>
      <vt:lpstr> Packet Switching</vt:lpstr>
      <vt:lpstr>OSI MODEL</vt:lpstr>
      <vt:lpstr>OSI Reference Model</vt:lpstr>
      <vt:lpstr>The Physical Layer</vt:lpstr>
      <vt:lpstr>The Data Link Layer</vt:lpstr>
      <vt:lpstr>The Network Layer</vt:lpstr>
      <vt:lpstr> The Transport Layer </vt:lpstr>
      <vt:lpstr>The Session Layer </vt:lpstr>
      <vt:lpstr> The Presentation Layer </vt:lpstr>
      <vt:lpstr> The Application Layer </vt:lpstr>
      <vt:lpstr>CHAPTER - 3</vt:lpstr>
      <vt:lpstr>INTRODUCTION</vt:lpstr>
      <vt:lpstr>TCP/IP</vt:lpstr>
      <vt:lpstr>DESCRIPTION OF TCP/IP LAYER</vt:lpstr>
      <vt:lpstr>DIFFERENCE BETWEEN OSI AND TCP/IP </vt:lpstr>
      <vt:lpstr>ADDRESSING</vt:lpstr>
      <vt:lpstr>PHYSICAL ADDRESSING</vt:lpstr>
      <vt:lpstr>TYPES OF PHYSICAL ADDRESSES</vt:lpstr>
      <vt:lpstr>Description of physical address types:</vt:lpstr>
      <vt:lpstr>LOGICAL ADDRESSING</vt:lpstr>
      <vt:lpstr>IP ADDRESSING</vt:lpstr>
      <vt:lpstr>IP ADDRESS CLASSES</vt:lpstr>
      <vt:lpstr>IP ADDRESS CLASSES</vt:lpstr>
      <vt:lpstr>SUBNETTING IN IP</vt:lpstr>
      <vt:lpstr>SUBNET MASK</vt:lpstr>
      <vt:lpstr>SUPERNETTING</vt:lpstr>
      <vt:lpstr>IP PACKET FORMAT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vt:lpstr>
      <vt:lpstr>LOCAL AREA NETWORK(LAN)</vt:lpstr>
      <vt:lpstr>ELECTRICAL SPECIFICATIONS FOR ETHERNET</vt:lpstr>
      <vt:lpstr>ETHERNET SPECIFICATIONS</vt:lpstr>
      <vt:lpstr>Ethernet Technologies: 10Base2</vt:lpstr>
      <vt:lpstr>10BaseT and 100BaseT</vt:lpstr>
      <vt:lpstr>Switched Ethernet</vt:lpstr>
      <vt:lpstr>Physical Layer Configurations for 802.3</vt:lpstr>
      <vt:lpstr>Our Focus is Ethernet</vt:lpstr>
      <vt:lpstr>State Diagram for CSMA/CD</vt:lpstr>
      <vt:lpstr>Ethernet Standard Defines Physical Layer</vt:lpstr>
      <vt:lpstr>Ethernet Problems</vt:lpstr>
      <vt:lpstr>Ethernet Overview</vt:lpstr>
      <vt:lpstr>Ethernet Overview (contd.)</vt:lpstr>
      <vt:lpstr>INTRODUCTION TO MEDIA CONNECTIVITY</vt:lpstr>
      <vt:lpstr>PowerPoint Presentation</vt:lpstr>
      <vt:lpstr>PowerPoint Presentation</vt:lpstr>
      <vt:lpstr> </vt:lpstr>
      <vt:lpstr> </vt:lpstr>
      <vt:lpstr>PowerPoint Presentation</vt:lpstr>
      <vt:lpstr>PowerPoint Presentation</vt:lpstr>
      <vt:lpstr> </vt:lpstr>
      <vt:lpstr>FUNCTIONING OF A HUB: </vt:lpstr>
      <vt:lpstr> </vt:lpstr>
      <vt:lpstr> Networking Devices</vt:lpstr>
      <vt:lpstr>SWITCH</vt:lpstr>
      <vt:lpstr> REPEATER: What internetworking devices operate at the physical layer (layer 1) of the OSI model?</vt:lpstr>
      <vt:lpstr>What is the disadvantage associated with using a repeater?</vt:lpstr>
      <vt:lpstr>What internetworking device can be used to filter traffic on the network?</vt:lpstr>
      <vt:lpstr>PowerPoint Presentation</vt:lpstr>
      <vt:lpstr>PowerPoint Presentation</vt:lpstr>
      <vt:lpstr>At what layer of the OSI model do bridges operate?</vt:lpstr>
      <vt:lpstr>How are bridge data-forwarding decisions limited?</vt:lpstr>
      <vt:lpstr>What types of network traffic problems is a bridge incapable of solving? </vt:lpstr>
      <vt:lpstr>What are routers? </vt:lpstr>
      <vt:lpstr>PowerPoint Presentation</vt:lpstr>
      <vt:lpstr>What network problems can routers help resolve?</vt:lpstr>
      <vt:lpstr>How do routers differ from bridges?</vt:lpstr>
      <vt:lpstr>How do routers work? </vt:lpstr>
      <vt:lpstr>PowerPoint Presentation</vt:lpstr>
      <vt:lpstr>PowerPoint Presentation</vt:lpstr>
      <vt:lpstr>PowerPoint Presentation</vt:lpstr>
      <vt:lpstr>WIRELESS NETWORKING</vt:lpstr>
      <vt:lpstr>Wireless LAN</vt:lpstr>
      <vt:lpstr>History of Wireless Network</vt:lpstr>
      <vt:lpstr>WLAN/IEEE 802.11</vt:lpstr>
      <vt:lpstr>IEEE 802.11 Standards</vt:lpstr>
      <vt:lpstr>IEEE 802.11 Standards</vt:lpstr>
      <vt:lpstr>Wireless LAN Protocols</vt:lpstr>
      <vt:lpstr>Wireless LAN Protocols</vt:lpstr>
      <vt:lpstr>Benefites  of Wireless LAN</vt:lpstr>
      <vt:lpstr>Benefites  of Wireless LAN</vt:lpstr>
      <vt:lpstr>Benefites  of Wireless LAN</vt:lpstr>
      <vt:lpstr>Benefites  of Wireless LAN</vt:lpstr>
      <vt:lpstr>Benefits  of Wireless LAN</vt:lpstr>
      <vt:lpstr>Architecture of Wireless LAN</vt:lpstr>
      <vt:lpstr>PowerPoint Presentation</vt:lpstr>
      <vt:lpstr>PowerPoint Presentation</vt:lpstr>
      <vt:lpstr>Architecture of Wireless LAN</vt:lpstr>
      <vt:lpstr>PowerPoint Presentation</vt:lpstr>
      <vt:lpstr>PowerPoint Presentation</vt:lpstr>
      <vt:lpstr>Components of Architecture</vt:lpstr>
      <vt:lpstr>Bluetooth Fundamentals</vt:lpstr>
      <vt:lpstr>Architecture of Bluetooth</vt:lpstr>
      <vt:lpstr>Applications of Bluetooth</vt:lpstr>
      <vt:lpstr>Bluetooth Protocol Stack</vt:lpstr>
      <vt:lpstr>Difference in Bluetooth and Wi-Fi</vt:lpstr>
      <vt:lpstr>New in Bluetooth</vt:lpstr>
      <vt:lpstr>Bluetooth Security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&amp; Bartlett Publishers</dc:creator>
  <cp:lastModifiedBy>Gaurav Mehan</cp:lastModifiedBy>
  <cp:revision>40</cp:revision>
  <dcterms:created xsi:type="dcterms:W3CDTF">2002-06-09T19:56:08Z</dcterms:created>
  <dcterms:modified xsi:type="dcterms:W3CDTF">2020-03-20T10:49:41Z</dcterms:modified>
</cp:coreProperties>
</file>